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6" r:id="rId2"/>
    <p:sldMasterId id="2147483684" r:id="rId3"/>
    <p:sldMasterId id="2147483702" r:id="rId4"/>
    <p:sldMasterId id="2147483720"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4" r:id="rId23"/>
    <p:sldId id="273"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303" r:id="rId40"/>
    <p:sldId id="304" r:id="rId41"/>
    <p:sldId id="305" r:id="rId42"/>
    <p:sldId id="306" r:id="rId43"/>
    <p:sldId id="307" r:id="rId44"/>
    <p:sldId id="308" r:id="rId45"/>
    <p:sldId id="309" r:id="rId46"/>
    <p:sldId id="310" r:id="rId47"/>
    <p:sldId id="311" r:id="rId48"/>
    <p:sldId id="312" r:id="rId49"/>
    <p:sldId id="313" r:id="rId50"/>
    <p:sldId id="314" r:id="rId51"/>
    <p:sldId id="315" r:id="rId52"/>
    <p:sldId id="316" r:id="rId53"/>
    <p:sldId id="317" r:id="rId54"/>
    <p:sldId id="318" r:id="rId55"/>
    <p:sldId id="319" r:id="rId56"/>
    <p:sldId id="320" r:id="rId57"/>
    <p:sldId id="321" r:id="rId58"/>
    <p:sldId id="322" r:id="rId59"/>
    <p:sldId id="325" r:id="rId60"/>
    <p:sldId id="343" r:id="rId61"/>
    <p:sldId id="344" r:id="rId62"/>
    <p:sldId id="323" r:id="rId63"/>
    <p:sldId id="324" r:id="rId64"/>
    <p:sldId id="326" r:id="rId65"/>
    <p:sldId id="327" r:id="rId66"/>
    <p:sldId id="300" r:id="rId67"/>
    <p:sldId id="290" r:id="rId68"/>
    <p:sldId id="293" r:id="rId69"/>
    <p:sldId id="294" r:id="rId70"/>
    <p:sldId id="295" r:id="rId71"/>
    <p:sldId id="296" r:id="rId72"/>
    <p:sldId id="291" r:id="rId73"/>
    <p:sldId id="298" r:id="rId74"/>
    <p:sldId id="297" r:id="rId75"/>
    <p:sldId id="292" r:id="rId76"/>
    <p:sldId id="299" r:id="rId77"/>
    <p:sldId id="301" r:id="rId78"/>
    <p:sldId id="302" r:id="rId7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59"/>
  </p:normalViewPr>
  <p:slideViewPr>
    <p:cSldViewPr snapToGrid="0" snapToObjects="1">
      <p:cViewPr varScale="1">
        <p:scale>
          <a:sx n="117" d="100"/>
          <a:sy n="117" d="100"/>
        </p:scale>
        <p:origin x="36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theme" Target="theme/theme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a:fill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a:fill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t>7/20/19</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t>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t>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hasCustomPrompt="1"/>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
第二级
第三级
第四级
第五级</a:t>
            </a:r>
            <a:endParaRPr lang="en-US" dirty="0"/>
          </a:p>
        </p:txBody>
      </p:sp>
      <p:sp>
        <p:nvSpPr>
          <p:cNvPr id="3" name="Text Placeholder 2"/>
          <p:cNvSpPr>
            <a:spLocks noGrp="1"/>
          </p:cNvSpPr>
          <p:nvPr>
            <p:ph type="body" idx="1" hasCustomPrompt="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t>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t>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23" name="Text Placeholder 2"/>
          <p:cNvSpPr>
            <a:spLocks noGrp="1"/>
          </p:cNvSpPr>
          <p:nvPr>
            <p:ph type="body" idx="13" hasCustomPrompt="1"/>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3" name="Text Placeholder 2"/>
          <p:cNvSpPr>
            <a:spLocks noGrp="1"/>
          </p:cNvSpPr>
          <p:nvPr>
            <p:ph type="body" idx="1" hasCustomPrompt="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t>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dirty="0"/>
          </a:p>
        </p:txBody>
      </p:sp>
      <p:sp>
        <p:nvSpPr>
          <p:cNvPr id="20" name="Text Placeholder 2"/>
          <p:cNvSpPr>
            <a:spLocks noGrp="1"/>
          </p:cNvSpPr>
          <p:nvPr>
            <p:ph type="body" idx="13" hasCustomPrompt="1"/>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3" name="Text Placeholder 2"/>
          <p:cNvSpPr>
            <a:spLocks noGrp="1"/>
          </p:cNvSpPr>
          <p:nvPr>
            <p:ph type="body" idx="1" hasCustomPrompt="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t>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ncho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t>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1295398" y="982132"/>
            <a:ext cx="7433025" cy="4893734"/>
          </a:xfrm>
        </p:spPr>
        <p:txBody>
          <a:bodyPr vert="eaVert" ancho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t>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a:fillRect/>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a:fillRect/>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smtClean="0"/>
              <a:t>7/20/19</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smtClean="0"/>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smtClean="0"/>
              <a:t>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1298448" y="2560320"/>
            <a:ext cx="4718304" cy="3310128"/>
          </a:xfrm>
        </p:spPr>
        <p:txBody>
          <a:bodyPr>
            <a:normAutofit/>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hasCustomPrompt="1"/>
          </p:nvPr>
        </p:nvSpPr>
        <p:spPr>
          <a:xfrm>
            <a:off x="6181344" y="2560320"/>
            <a:ext cx="4718304" cy="3310128"/>
          </a:xfrm>
        </p:spPr>
        <p:txBody>
          <a:bodyPr>
            <a:normAutofit/>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smtClean="0"/>
              <a:t>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smtClean="0"/>
              <a:t>‹#›</a:t>
            </a:fld>
            <a:endParaRPr lang="en-US" dirty="0"/>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hasCustomPrompt="1"/>
          </p:nvPr>
        </p:nvSpPr>
        <p:spPr>
          <a:xfrm>
            <a:off x="1295400" y="3243262"/>
            <a:ext cx="4718304" cy="2632605"/>
          </a:xfrm>
        </p:spPr>
        <p:txBody>
          <a:bodyPr anchor="t">
            <a:normAutofit/>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hasCustomPrompt="1"/>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hasCustomPrompt="1"/>
          </p:nvPr>
        </p:nvSpPr>
        <p:spPr>
          <a:xfrm>
            <a:off x="6180671" y="3243262"/>
            <a:ext cx="4718304" cy="2632605"/>
          </a:xfrm>
        </p:spPr>
        <p:txBody>
          <a:bodyPr anchor="t">
            <a:normAutofit/>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t>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t>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t>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418668" y="982131"/>
            <a:ext cx="5469466" cy="4893735"/>
          </a:xfrm>
        </p:spPr>
        <p:txBody>
          <a:bodyPr anchor="ctr">
            <a:normAutofit/>
          </a:body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hasCustomPrompt="1"/>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t>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zh-CN" altLang="en-US"/>
              <a:t>单击此处编辑母版标题样式</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t>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t>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hasCustomPrompt="1"/>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
第二级
第三级
第四级
第五级</a:t>
            </a:r>
            <a:endParaRPr lang="en-US" dirty="0"/>
          </a:p>
        </p:txBody>
      </p:sp>
      <p:sp>
        <p:nvSpPr>
          <p:cNvPr id="3" name="Text Placeholder 2"/>
          <p:cNvSpPr>
            <a:spLocks noGrp="1"/>
          </p:cNvSpPr>
          <p:nvPr>
            <p:ph type="body" idx="1" hasCustomPrompt="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t>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16" name="Text Placeholder 2"/>
          <p:cNvSpPr>
            <a:spLocks noGrp="1"/>
          </p:cNvSpPr>
          <p:nvPr>
            <p:ph type="body" idx="13" hasCustomPrompt="1"/>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3" name="Text Placeholder 2"/>
          <p:cNvSpPr>
            <a:spLocks noGrp="1"/>
          </p:cNvSpPr>
          <p:nvPr>
            <p:ph type="body" idx="1" hasCustomPrompt="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dirty="0"/>
          </a:p>
        </p:txBody>
      </p:sp>
      <p:sp>
        <p:nvSpPr>
          <p:cNvPr id="14" name="Text Placeholder 2"/>
          <p:cNvSpPr>
            <a:spLocks noGrp="1"/>
          </p:cNvSpPr>
          <p:nvPr>
            <p:ph type="body" idx="13" hasCustomPrompt="1"/>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3" name="Text Placeholder 2"/>
          <p:cNvSpPr>
            <a:spLocks noGrp="1"/>
          </p:cNvSpPr>
          <p:nvPr>
            <p:ph type="body" idx="1" hasCustomPrompt="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ncho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1295398" y="982132"/>
            <a:ext cx="7433025" cy="4893734"/>
          </a:xfrm>
        </p:spPr>
        <p:txBody>
          <a:bodyPr vert="eaVert" ancho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a:fill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a:fill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smtClean="0"/>
              <a:t>7/20/19</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smtClean="0"/>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smtClean="0"/>
              <a:t>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smtClean="0"/>
              <a:t>‹#›</a:t>
            </a:fld>
            <a:endParaRPr 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1298448" y="2560320"/>
            <a:ext cx="4718304" cy="3310128"/>
          </a:xfrm>
        </p:spPr>
        <p:txBody>
          <a:bodyPr>
            <a:normAutofit/>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hasCustomPrompt="1"/>
          </p:nvPr>
        </p:nvSpPr>
        <p:spPr>
          <a:xfrm>
            <a:off x="6181344" y="2560320"/>
            <a:ext cx="4718304" cy="3310128"/>
          </a:xfrm>
        </p:spPr>
        <p:txBody>
          <a:bodyPr>
            <a:normAutofit/>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smtClean="0"/>
              <a:t>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smtClean="0"/>
              <a:t>‹#›</a:t>
            </a:fld>
            <a:endParaRPr 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295400" y="2658533"/>
            <a:ext cx="4718304" cy="576262"/>
          </a:xfrm>
        </p:spPr>
        <p:txBody>
          <a:bodyPr anchor="b">
            <a:noAutofit/>
          </a:bodyPr>
          <a:lstStyle>
            <a:lvl1pPr marL="0" indent="0">
              <a:spcBef>
                <a:spcPts val="670"/>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hasCustomPrompt="1"/>
          </p:nvPr>
        </p:nvSpPr>
        <p:spPr>
          <a:xfrm>
            <a:off x="1295400" y="3243262"/>
            <a:ext cx="4718304" cy="2632605"/>
          </a:xfrm>
        </p:spPr>
        <p:txBody>
          <a:bodyPr anchor="t">
            <a:normAutofit/>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hasCustomPrompt="1"/>
          </p:nvPr>
        </p:nvSpPr>
        <p:spPr>
          <a:xfrm>
            <a:off x="6180670" y="2658533"/>
            <a:ext cx="4718304" cy="576262"/>
          </a:xfrm>
        </p:spPr>
        <p:txBody>
          <a:bodyPr anchor="b">
            <a:noAutofit/>
          </a:bodyPr>
          <a:lstStyle>
            <a:lvl1pPr marL="0" indent="0">
              <a:spcBef>
                <a:spcPts val="670"/>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hasCustomPrompt="1"/>
          </p:nvPr>
        </p:nvSpPr>
        <p:spPr>
          <a:xfrm>
            <a:off x="6180670" y="3243262"/>
            <a:ext cx="4718304" cy="2632605"/>
          </a:xfrm>
        </p:spPr>
        <p:txBody>
          <a:bodyPr anchor="t">
            <a:normAutofit/>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t>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1298448" y="2560320"/>
            <a:ext cx="4718304" cy="3310128"/>
          </a:xfrm>
        </p:spPr>
        <p:txBody>
          <a:bodyPr>
            <a:normAutofit/>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hasCustomPrompt="1"/>
          </p:nvPr>
        </p:nvSpPr>
        <p:spPr>
          <a:xfrm>
            <a:off x="6181344" y="2560320"/>
            <a:ext cx="4718304" cy="3310128"/>
          </a:xfrm>
        </p:spPr>
        <p:txBody>
          <a:bodyPr>
            <a:normAutofit/>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t>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t>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418668" y="982131"/>
            <a:ext cx="5469466" cy="4893735"/>
          </a:xfrm>
        </p:spPr>
        <p:txBody>
          <a:bodyPr anchor="ctr">
            <a:normAutofit/>
          </a:body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hasCustomPrompt="1"/>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t>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zh-CN" altLang="en-US"/>
              <a:t>单击此处编辑母版标题样式</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t>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t>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hasCustomPrompt="1"/>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
第二级
第三级
第四级
第五级</a:t>
            </a:r>
            <a:endParaRPr lang="en-US" dirty="0"/>
          </a:p>
        </p:txBody>
      </p:sp>
      <p:sp>
        <p:nvSpPr>
          <p:cNvPr id="3" name="Text Placeholder 2"/>
          <p:cNvSpPr>
            <a:spLocks noGrp="1"/>
          </p:cNvSpPr>
          <p:nvPr>
            <p:ph type="body" idx="1" hasCustomPrompt="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23" name="Text Placeholder 2"/>
          <p:cNvSpPr>
            <a:spLocks noGrp="1"/>
          </p:cNvSpPr>
          <p:nvPr>
            <p:ph type="body" idx="13" hasCustomPrompt="1"/>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3" name="Text Placeholder 2"/>
          <p:cNvSpPr>
            <a:spLocks noGrp="1"/>
          </p:cNvSpPr>
          <p:nvPr>
            <p:ph type="body" idx="1" hasCustomPrompt="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dirty="0"/>
          </a:p>
        </p:txBody>
      </p:sp>
      <p:sp>
        <p:nvSpPr>
          <p:cNvPr id="20" name="Text Placeholder 2"/>
          <p:cNvSpPr>
            <a:spLocks noGrp="1"/>
          </p:cNvSpPr>
          <p:nvPr>
            <p:ph type="body" idx="13" hasCustomPrompt="1"/>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3" name="Text Placeholder 2"/>
          <p:cNvSpPr>
            <a:spLocks noGrp="1"/>
          </p:cNvSpPr>
          <p:nvPr>
            <p:ph type="body" idx="1" hasCustomPrompt="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295400" y="2658533"/>
            <a:ext cx="4718304" cy="576262"/>
          </a:xfrm>
        </p:spPr>
        <p:txBody>
          <a:bodyPr anchor="b">
            <a:noAutofit/>
          </a:bodyPr>
          <a:lstStyle>
            <a:lvl1pPr marL="0" indent="0">
              <a:spcBef>
                <a:spcPts val="670"/>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hasCustomPrompt="1"/>
          </p:nvPr>
        </p:nvSpPr>
        <p:spPr>
          <a:xfrm>
            <a:off x="1295400" y="3243262"/>
            <a:ext cx="4718304" cy="2632605"/>
          </a:xfrm>
        </p:spPr>
        <p:txBody>
          <a:bodyPr anchor="t">
            <a:normAutofit/>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hasCustomPrompt="1"/>
          </p:nvPr>
        </p:nvSpPr>
        <p:spPr>
          <a:xfrm>
            <a:off x="6180670" y="2658533"/>
            <a:ext cx="4718304" cy="576262"/>
          </a:xfrm>
        </p:spPr>
        <p:txBody>
          <a:bodyPr anchor="b">
            <a:noAutofit/>
          </a:bodyPr>
          <a:lstStyle>
            <a:lvl1pPr marL="0" indent="0">
              <a:spcBef>
                <a:spcPts val="670"/>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hasCustomPrompt="1"/>
          </p:nvPr>
        </p:nvSpPr>
        <p:spPr>
          <a:xfrm>
            <a:off x="6180670" y="3243262"/>
            <a:ext cx="4718304" cy="2632605"/>
          </a:xfrm>
        </p:spPr>
        <p:txBody>
          <a:bodyPr anchor="t">
            <a:normAutofit/>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t>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ncho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1295398" y="982132"/>
            <a:ext cx="7433025" cy="4893734"/>
          </a:xfrm>
        </p:spPr>
        <p:txBody>
          <a:bodyPr vert="eaVert" ancho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 name="Picture 6"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smtClean="0"/>
              <a:t>7/20/19</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smtClean="0"/>
              <a:t>‹#›</a:t>
            </a:fld>
            <a:endParaRPr lang="en-US" dirty="0"/>
          </a:p>
        </p:txBody>
      </p:sp>
      <p:cxnSp>
        <p:nvCxnSpPr>
          <p:cNvPr id="15" name="Straight Connector 14"/>
          <p:cNvCxnSpPr/>
          <p:nvPr/>
        </p:nvCxnSpPr>
        <p:spPr>
          <a:xfrm>
            <a:off x="2692399" y="3522131"/>
            <a:ext cx="681566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smtClean="0"/>
              <a:t>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smtClean="0"/>
              <a:t>‹#›</a:t>
            </a:fld>
            <a:endParaRPr 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1298448" y="2560320"/>
            <a:ext cx="4718304" cy="3310128"/>
          </a:xfrm>
        </p:spPr>
        <p:txBody>
          <a:bodyPr>
            <a:normAutofit/>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hasCustomPrompt="1"/>
          </p:nvPr>
        </p:nvSpPr>
        <p:spPr>
          <a:xfrm>
            <a:off x="6181344" y="2560320"/>
            <a:ext cx="4718304" cy="3310128"/>
          </a:xfrm>
        </p:spPr>
        <p:txBody>
          <a:bodyPr>
            <a:normAutofit/>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smtClean="0"/>
              <a:t>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smtClean="0"/>
              <a:t>‹#›</a:t>
            </a:fld>
            <a:endParaRPr lang="en-US"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hasCustomPrompt="1"/>
          </p:nvPr>
        </p:nvSpPr>
        <p:spPr>
          <a:xfrm>
            <a:off x="1295400" y="3243262"/>
            <a:ext cx="4718304" cy="2632605"/>
          </a:xfrm>
        </p:spPr>
        <p:txBody>
          <a:bodyPr anchor="t">
            <a:normAutofit/>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hasCustomPrompt="1"/>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hasCustomPrompt="1"/>
          </p:nvPr>
        </p:nvSpPr>
        <p:spPr>
          <a:xfrm>
            <a:off x="6180671" y="3243262"/>
            <a:ext cx="4718304" cy="2632605"/>
          </a:xfrm>
        </p:spPr>
        <p:txBody>
          <a:bodyPr anchor="t">
            <a:normAutofit/>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t>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t>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t>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418668" y="982131"/>
            <a:ext cx="5469466" cy="4893735"/>
          </a:xfrm>
        </p:spPr>
        <p:txBody>
          <a:bodyPr anchor="ctr">
            <a:normAutofit/>
          </a:body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hasCustomPrompt="1"/>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t>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dirty="0"/>
          </a:p>
        </p:txBody>
      </p:sp>
      <p:cxnSp>
        <p:nvCxnSpPr>
          <p:cNvPr id="16" name="Straight Connector 15"/>
          <p:cNvCxnSpPr/>
          <p:nvPr/>
        </p:nvCxnSpPr>
        <p:spPr>
          <a:xfrm>
            <a:off x="1396169" y="2912533"/>
            <a:ext cx="35144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t>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zh-CN" altLang="en-US"/>
              <a:t>单击此处编辑母版标题样式</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t>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t>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cxnSp>
        <p:nvCxnSpPr>
          <p:cNvPr id="15" name="Straight Connector 14"/>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hasCustomPrompt="1"/>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
第二级
第三级
第四级
第五级</a:t>
            </a:r>
            <a:endParaRPr lang="en-US" dirty="0"/>
          </a:p>
        </p:txBody>
      </p:sp>
      <p:sp>
        <p:nvSpPr>
          <p:cNvPr id="3" name="Text Placeholder 2"/>
          <p:cNvSpPr>
            <a:spLocks noGrp="1"/>
          </p:cNvSpPr>
          <p:nvPr>
            <p:ph type="body" idx="1" hasCustomPrompt="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14" name="Text Placeholder 2"/>
          <p:cNvSpPr>
            <a:spLocks noGrp="1"/>
          </p:cNvSpPr>
          <p:nvPr>
            <p:ph type="body" idx="13" hasCustomPrompt="1"/>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3" name="Text Placeholder 2"/>
          <p:cNvSpPr>
            <a:spLocks noGrp="1"/>
          </p:cNvSpPr>
          <p:nvPr>
            <p:ph type="body" idx="1" hasCustomPrompt="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dirty="0"/>
          </a:p>
        </p:txBody>
      </p:sp>
      <p:sp>
        <p:nvSpPr>
          <p:cNvPr id="11" name="Text Placeholder 2"/>
          <p:cNvSpPr>
            <a:spLocks noGrp="1"/>
          </p:cNvSpPr>
          <p:nvPr>
            <p:ph type="body" idx="13" hasCustomPrompt="1"/>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3" name="Text Placeholder 2"/>
          <p:cNvSpPr>
            <a:spLocks noGrp="1"/>
          </p:cNvSpPr>
          <p:nvPr>
            <p:ph type="body" idx="1" hasCustomPrompt="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cxnSp>
        <p:nvCxnSpPr>
          <p:cNvPr id="15" name="Straight Connector 14"/>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ncho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1295398" y="982132"/>
            <a:ext cx="7433025" cy="4893734"/>
          </a:xfrm>
        </p:spPr>
        <p:txBody>
          <a:bodyPr vert="eaVert" ancho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9" name="Picture 8"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smtClean="0"/>
              <a:t>7/20/19</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smtClean="0"/>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t>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smtClean="0"/>
              <a:t>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smtClean="0"/>
              <a:t>‹#›</a:t>
            </a:fld>
            <a:endParaRPr lang="en-US"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1298448" y="2560320"/>
            <a:ext cx="4718304" cy="3310128"/>
          </a:xfrm>
        </p:spPr>
        <p:txBody>
          <a:bodyPr>
            <a:normAutofit/>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hasCustomPrompt="1"/>
          </p:nvPr>
        </p:nvSpPr>
        <p:spPr>
          <a:xfrm>
            <a:off x="6181344" y="2560320"/>
            <a:ext cx="4718304" cy="3310128"/>
          </a:xfrm>
        </p:spPr>
        <p:txBody>
          <a:bodyPr>
            <a:normAutofit/>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smtClean="0"/>
              <a:t>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smtClean="0"/>
              <a:t>‹#›</a:t>
            </a:fld>
            <a:endParaRPr lang="en-US" dirty="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hasCustomPrompt="1"/>
          </p:nvPr>
        </p:nvSpPr>
        <p:spPr>
          <a:xfrm>
            <a:off x="1295400" y="3243262"/>
            <a:ext cx="4718304" cy="2632605"/>
          </a:xfrm>
        </p:spPr>
        <p:txBody>
          <a:bodyPr anchor="t">
            <a:normAutofit/>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hasCustomPrompt="1"/>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hasCustomPrompt="1"/>
          </p:nvPr>
        </p:nvSpPr>
        <p:spPr>
          <a:xfrm>
            <a:off x="6180671" y="3243262"/>
            <a:ext cx="4718304" cy="2632605"/>
          </a:xfrm>
        </p:spPr>
        <p:txBody>
          <a:bodyPr anchor="t">
            <a:normAutofit/>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t>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t>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t>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418668" y="982131"/>
            <a:ext cx="5469466" cy="4893735"/>
          </a:xfrm>
        </p:spPr>
        <p:txBody>
          <a:bodyPr anchor="ctr">
            <a:normAutofit/>
          </a:body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hasCustomPrompt="1"/>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t>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zh-CN" altLang="en-US"/>
              <a:t>单击此处编辑母版标题样式</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t>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t>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418668" y="982131"/>
            <a:ext cx="5469466" cy="4893735"/>
          </a:xfrm>
        </p:spPr>
        <p:txBody>
          <a:bodyPr anchor="ctr">
            <a:normAutofit/>
          </a:body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hasCustomPrompt="1"/>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t>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hasCustomPrompt="1"/>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
第二级
第三级
第四级
第五级</a:t>
            </a:r>
            <a:endParaRPr lang="en-US" dirty="0"/>
          </a:p>
        </p:txBody>
      </p:sp>
      <p:sp>
        <p:nvSpPr>
          <p:cNvPr id="3" name="Text Placeholder 2"/>
          <p:cNvSpPr>
            <a:spLocks noGrp="1"/>
          </p:cNvSpPr>
          <p:nvPr>
            <p:ph type="body" idx="1" hasCustomPrompt="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14" name="Text Placeholder 2"/>
          <p:cNvSpPr>
            <a:spLocks noGrp="1"/>
          </p:cNvSpPr>
          <p:nvPr>
            <p:ph type="body" idx="13" hasCustomPrompt="1"/>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3" name="Text Placeholder 2"/>
          <p:cNvSpPr>
            <a:spLocks noGrp="1"/>
          </p:cNvSpPr>
          <p:nvPr>
            <p:ph type="body" idx="1" hasCustomPrompt="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dirty="0"/>
          </a:p>
        </p:txBody>
      </p:sp>
      <p:sp>
        <p:nvSpPr>
          <p:cNvPr id="11" name="Text Placeholder 2"/>
          <p:cNvSpPr>
            <a:spLocks noGrp="1"/>
          </p:cNvSpPr>
          <p:nvPr>
            <p:ph type="body" idx="13" hasCustomPrompt="1"/>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3" name="Text Placeholder 2"/>
          <p:cNvSpPr>
            <a:spLocks noGrp="1"/>
          </p:cNvSpPr>
          <p:nvPr>
            <p:ph type="body" idx="1" hasCustomPrompt="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ncho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1295398" y="982132"/>
            <a:ext cx="7433025" cy="4893734"/>
          </a:xfrm>
        </p:spPr>
        <p:txBody>
          <a:bodyPr vert="eaVert" ancho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zh-CN" altLang="en-US"/>
              <a:t>单击此处编辑母版标题样式</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t>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9.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8.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image" Target="../media/image4.png"/><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image" Target="../media/image3.pn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theme" Target="../theme/theme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19" Type="http://schemas.openxmlformats.org/officeDocument/2006/relationships/image" Target="../media/image13.png"/><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theme" Target="../theme/theme5.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19" Type="http://schemas.openxmlformats.org/officeDocument/2006/relationships/image" Target="../media/image13.png"/><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a:fill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a:fill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t>7/20/19</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panose="020B060402020209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9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9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9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9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9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9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9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90204"/>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a:fillRect/>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a:fillRect/>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t>7/20/19</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panose="020B060402020209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9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9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9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9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9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9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9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90204"/>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a:fill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a:fill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t>7/20/19</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panose="020B060402020209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9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9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9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9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9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9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9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90204"/>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t>7/20/19</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panose="020B060402020209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9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9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9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9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9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9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9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90204"/>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t>7/20/19</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panose="020B060402020209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9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9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9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9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9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9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9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90204"/>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3.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3.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3.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3.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3.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3.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3.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3.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3.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3.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3.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3.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3.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70.xml"/></Relationships>
</file>

<file path=ppt/slides/_rels/slide6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0.xml"/></Relationships>
</file>

<file path=ppt/slides/_rels/slide6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hyperlink" Target="https://baike.baidu.com/pic/xcode/4328520/0/562c11dfa9ec8a13c367e24bfd03918fa0ecc018?fr=lemma&amp;ct=single" TargetMode="External"/><Relationship Id="rId1" Type="http://schemas.openxmlformats.org/officeDocument/2006/relationships/slideLayout" Target="../slideLayouts/slideLayout7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67.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7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69.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7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pPr algn="l"/>
            <a:r>
              <a:rPr kumimoji="1" lang="en-US" altLang="zh-CN" sz="6600" dirty="0" err="1">
                <a:latin typeface="Consolas" panose="020B0609020204030204" pitchFamily="49" charset="0"/>
                <a:cs typeface="Consolas" panose="020B0609020204030204" pitchFamily="49" charset="0"/>
              </a:rPr>
              <a:t>Flyhigher</a:t>
            </a:r>
            <a:endParaRPr kumimoji="1" lang="zh-CN" altLang="en-US" sz="6600" dirty="0">
              <a:latin typeface="Consolas" panose="020B0609020204030204" pitchFamily="49" charset="0"/>
              <a:cs typeface="Consolas" panose="020B0609020204030204" pitchFamily="49" charset="0"/>
            </a:endParaRPr>
          </a:p>
        </p:txBody>
      </p:sp>
      <p:sp>
        <p:nvSpPr>
          <p:cNvPr id="3" name="副标题 2"/>
          <p:cNvSpPr>
            <a:spLocks noGrp="1"/>
          </p:cNvSpPr>
          <p:nvPr>
            <p:ph type="subTitle" idx="1"/>
          </p:nvPr>
        </p:nvSpPr>
        <p:spPr/>
        <p:txBody>
          <a:bodyPr>
            <a:normAutofit/>
          </a:bodyPr>
          <a:lstStyle/>
          <a:p>
            <a:pPr algn="r"/>
            <a:r>
              <a:rPr kumimoji="1" lang="en-US" altLang="zh-CN" sz="2800" dirty="0">
                <a:latin typeface="Weibei SC" panose="03000800000000000000" pitchFamily="66" charset="-128"/>
                <a:ea typeface="Weibei SC" panose="03000800000000000000" pitchFamily="66" charset="-128"/>
                <a:cs typeface="Consolas" panose="020B0609020204030204" pitchFamily="49" charset="0"/>
              </a:rPr>
              <a:t>——</a:t>
            </a:r>
            <a:r>
              <a:rPr lang="zh-CN" altLang="zh-CN" sz="2800" b="1" dirty="0">
                <a:latin typeface="Weibei SC" panose="03000800000000000000" pitchFamily="66" charset="-128"/>
                <a:ea typeface="Weibei SC" panose="03000800000000000000" pitchFamily="66" charset="-128"/>
                <a:cs typeface="Consolas" panose="020B0609020204030204" pitchFamily="49" charset="0"/>
              </a:rPr>
              <a:t>互动式</a:t>
            </a:r>
            <a:r>
              <a:rPr lang="en-US" altLang="zh-CN" sz="2800" b="1" dirty="0">
                <a:latin typeface="Weibei SC" panose="03000800000000000000" pitchFamily="66" charset="-128"/>
                <a:ea typeface="Weibei SC" panose="03000800000000000000" pitchFamily="66" charset="-128"/>
                <a:cs typeface="Consolas" panose="020B0609020204030204" pitchFamily="49" charset="0"/>
              </a:rPr>
              <a:t>AI</a:t>
            </a:r>
            <a:r>
              <a:rPr lang="zh-CN" altLang="zh-CN" sz="2800" b="1" dirty="0">
                <a:latin typeface="Weibei SC" panose="03000800000000000000" pitchFamily="66" charset="-128"/>
                <a:ea typeface="Weibei SC" panose="03000800000000000000" pitchFamily="66" charset="-128"/>
                <a:cs typeface="Consolas" panose="020B0609020204030204" pitchFamily="49" charset="0"/>
              </a:rPr>
              <a:t>飞机大战游戏平台</a:t>
            </a:r>
            <a:endParaRPr lang="en-US" altLang="zh-CN" sz="2800" b="1" dirty="0">
              <a:latin typeface="Weibei SC" panose="03000800000000000000" pitchFamily="66" charset="-128"/>
              <a:ea typeface="Weibei SC" panose="03000800000000000000" pitchFamily="66" charset="-128"/>
              <a:cs typeface="Consolas" panose="020B0609020204030204" pitchFamily="49" charset="0"/>
            </a:endParaRPr>
          </a:p>
          <a:p>
            <a:pPr algn="r"/>
            <a:r>
              <a:rPr lang="zh-CN" altLang="en-US" sz="2800" b="1" dirty="0">
                <a:latin typeface="Weibei SC" panose="03000800000000000000" pitchFamily="66" charset="-128"/>
                <a:ea typeface="Weibei SC" panose="03000800000000000000" pitchFamily="66" charset="-128"/>
                <a:cs typeface="Consolas" panose="020B0609020204030204" pitchFamily="49" charset="0"/>
              </a:rPr>
              <a:t>开发团队：</a:t>
            </a:r>
            <a:r>
              <a:rPr lang="en-US" altLang="zh-CN" sz="2800" b="1" dirty="0">
                <a:latin typeface="Weibei SC" panose="03000800000000000000" pitchFamily="66" charset="-128"/>
                <a:ea typeface="Weibei SC" panose="03000800000000000000" pitchFamily="66" charset="-128"/>
                <a:cs typeface="Consolas" panose="020B0609020204030204" pitchFamily="49" charset="0"/>
              </a:rPr>
              <a:t>Untitled</a:t>
            </a:r>
            <a:endParaRPr lang="zh-CN" altLang="zh-CN" sz="2800" b="1" dirty="0">
              <a:latin typeface="Weibei SC" panose="03000800000000000000" pitchFamily="66" charset="-128"/>
              <a:ea typeface="Weibei SC" panose="03000800000000000000" pitchFamily="66" charset="-128"/>
              <a:cs typeface="Consolas" panose="020B0609020204030204" pitchFamily="49" charset="0"/>
            </a:endParaRPr>
          </a:p>
          <a:p>
            <a:pPr algn="r"/>
            <a:endParaRPr kumimoji="1" lang="zh-CN" altLang="en-US" sz="2800" dirty="0">
              <a:latin typeface="Weibei SC" panose="03000800000000000000" pitchFamily="66" charset="-128"/>
              <a:ea typeface="Weibei SC" panose="03000800000000000000" pitchFamily="66" charset="-128"/>
              <a:cs typeface="Consolas" panose="020B0609020204030204" pitchFamily="49" charset="0"/>
            </a:endParaRPr>
          </a:p>
        </p:txBody>
      </p:sp>
      <p:pic>
        <p:nvPicPr>
          <p:cNvPr id="6" name="图片 5"/>
          <p:cNvPicPr>
            <a:picLocks noChangeAspect="1"/>
          </p:cNvPicPr>
          <p:nvPr/>
        </p:nvPicPr>
        <p:blipFill>
          <a:blip r:embed="rId2"/>
          <a:stretch>
            <a:fillRect/>
          </a:stretch>
        </p:blipFill>
        <p:spPr>
          <a:xfrm>
            <a:off x="2692398" y="3657597"/>
            <a:ext cx="1320802" cy="13208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kumimoji="1" lang="zh-CN" altLang="en-US" dirty="0">
                <a:latin typeface="Hiragino Sans GB W3" panose="020B0300000000000000" pitchFamily="34" charset="-128"/>
                <a:ea typeface="Hiragino Sans GB W3" panose="020B0300000000000000" pitchFamily="34" charset="-128"/>
              </a:rPr>
              <a:t>功能设计</a:t>
            </a:r>
          </a:p>
        </p:txBody>
      </p:sp>
      <p:sp>
        <p:nvSpPr>
          <p:cNvPr id="3" name="内容占位符 2"/>
          <p:cNvSpPr>
            <a:spLocks noGrp="1"/>
          </p:cNvSpPr>
          <p:nvPr>
            <p:ph idx="1"/>
          </p:nvPr>
        </p:nvSpPr>
        <p:spPr/>
        <p:txBody>
          <a:bodyPr/>
          <a:lstStyle/>
          <a:p>
            <a:pPr lvl="0"/>
            <a:r>
              <a:rPr lang="zh-CN" altLang="zh-CN" sz="2800" b="1" dirty="0">
                <a:latin typeface="PingFang SC" panose="020B0400000000000000" pitchFamily="34" charset="-122"/>
                <a:ea typeface="PingFang SC" panose="020B0400000000000000" pitchFamily="34" charset="-122"/>
              </a:rPr>
              <a:t>支持多玩家同时对抗的飞机大战界面显示。</a:t>
            </a:r>
          </a:p>
          <a:p>
            <a:r>
              <a:rPr lang="zh-CN" altLang="zh-CN" sz="2800" dirty="0">
                <a:latin typeface="PingFang SC" panose="020B0400000000000000" pitchFamily="34" charset="-122"/>
                <a:ea typeface="PingFang SC" panose="020B0400000000000000" pitchFamily="34" charset="-122"/>
              </a:rPr>
              <a:t>游戏界面由平台根据</a:t>
            </a:r>
            <a:r>
              <a:rPr lang="en-US" altLang="zh-CN" sz="2800" dirty="0">
                <a:latin typeface="PingFang SC" panose="020B0400000000000000" pitchFamily="34" charset="-122"/>
                <a:ea typeface="PingFang SC" panose="020B0400000000000000" pitchFamily="34" charset="-122"/>
              </a:rPr>
              <a:t>AI</a:t>
            </a:r>
            <a:r>
              <a:rPr lang="zh-CN" altLang="zh-CN" sz="2800" dirty="0">
                <a:latin typeface="PingFang SC" panose="020B0400000000000000" pitchFamily="34" charset="-122"/>
                <a:ea typeface="PingFang SC" panose="020B0400000000000000" pitchFamily="34" charset="-122"/>
              </a:rPr>
              <a:t>选手的策略进行显示。比赛过程中，</a:t>
            </a:r>
            <a:r>
              <a:rPr lang="en-US" altLang="zh-CN" sz="2800" dirty="0">
                <a:latin typeface="PingFang SC" panose="020B0400000000000000" pitchFamily="34" charset="-122"/>
                <a:ea typeface="PingFang SC" panose="020B0400000000000000" pitchFamily="34" charset="-122"/>
              </a:rPr>
              <a:t>AI</a:t>
            </a:r>
            <a:r>
              <a:rPr lang="zh-CN" altLang="zh-CN" sz="2800" dirty="0">
                <a:latin typeface="PingFang SC" panose="020B0400000000000000" pitchFamily="34" charset="-122"/>
                <a:ea typeface="PingFang SC" panose="020B0400000000000000" pitchFamily="34" charset="-122"/>
              </a:rPr>
              <a:t>选手的所有操作都会由平台进行判定并在游戏界面显示相应的动画效果。游戏地图内随机生成可由</a:t>
            </a:r>
            <a:r>
              <a:rPr lang="en-US" altLang="zh-CN" sz="2800" dirty="0">
                <a:latin typeface="PingFang SC" panose="020B0400000000000000" pitchFamily="34" charset="-122"/>
                <a:ea typeface="PingFang SC" panose="020B0400000000000000" pitchFamily="34" charset="-122"/>
              </a:rPr>
              <a:t>AI</a:t>
            </a:r>
            <a:r>
              <a:rPr lang="zh-CN" altLang="zh-CN" sz="2800" dirty="0">
                <a:latin typeface="PingFang SC" panose="020B0400000000000000" pitchFamily="34" charset="-122"/>
                <a:ea typeface="PingFang SC" panose="020B0400000000000000" pitchFamily="34" charset="-122"/>
              </a:rPr>
              <a:t>选手开采利用的资源，游戏内角色开采资源、攻击、侦测、移动等动作都会根据角色的不同状态产生一系列不同的动画效果</a:t>
            </a:r>
            <a:r>
              <a:rPr lang="zh-CN" altLang="en-US" sz="2800" dirty="0">
                <a:latin typeface="PingFang SC" panose="020B0400000000000000" pitchFamily="34" charset="-122"/>
                <a:ea typeface="PingFang SC" panose="020B0400000000000000" pitchFamily="34" charset="-122"/>
              </a:rPr>
              <a:t>。</a:t>
            </a:r>
            <a:endParaRPr lang="zh-CN" altLang="zh-CN" sz="2800" dirty="0">
              <a:latin typeface="PingFang SC" panose="020B0400000000000000" pitchFamily="34" charset="-122"/>
              <a:ea typeface="PingFang SC" panose="020B0400000000000000" pitchFamily="34" charset="-122"/>
            </a:endParaRPr>
          </a:p>
          <a:p>
            <a:endParaRPr kumimoji="1" lang="zh-CN"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r>
              <a:rPr kumimoji="1" lang="en-US" altLang="zh-CN" dirty="0"/>
              <a:t>//TODO:</a:t>
            </a:r>
            <a:r>
              <a:rPr kumimoji="1" lang="zh-CN" altLang="en-US" dirty="0"/>
              <a:t> 放个游戏截图上去</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kumimoji="1" lang="zh-CN" altLang="en-US" dirty="0">
                <a:latin typeface="Hiragino Sans GB W3" panose="020B0300000000000000" pitchFamily="34" charset="-128"/>
                <a:ea typeface="Hiragino Sans GB W3" panose="020B0300000000000000" pitchFamily="34" charset="-128"/>
              </a:rPr>
              <a:t>功能设计</a:t>
            </a:r>
            <a:endParaRPr kumimoji="1" lang="zh-CN" altLang="en-US" dirty="0"/>
          </a:p>
        </p:txBody>
      </p:sp>
      <p:sp>
        <p:nvSpPr>
          <p:cNvPr id="3" name="内容占位符 2"/>
          <p:cNvSpPr>
            <a:spLocks noGrp="1"/>
          </p:cNvSpPr>
          <p:nvPr>
            <p:ph idx="1"/>
          </p:nvPr>
        </p:nvSpPr>
        <p:spPr>
          <a:xfrm>
            <a:off x="1295402" y="2743201"/>
            <a:ext cx="9601196" cy="3518702"/>
          </a:xfrm>
        </p:spPr>
        <p:txBody>
          <a:bodyPr>
            <a:normAutofit/>
          </a:bodyPr>
          <a:lstStyle/>
          <a:p>
            <a:r>
              <a:rPr lang="zh-CN" altLang="zh-CN" sz="2800" b="1" dirty="0">
                <a:latin typeface="PingFang SC" panose="020B0400000000000000" pitchFamily="34" charset="-122"/>
                <a:ea typeface="PingFang SC" panose="020B0400000000000000" pitchFamily="34" charset="-122"/>
              </a:rPr>
              <a:t>编写设计飞机大战的对战策略流程，构建游戏主逻辑框架。</a:t>
            </a:r>
          </a:p>
          <a:p>
            <a:r>
              <a:rPr lang="zh-CN" altLang="zh-CN" sz="2800" dirty="0">
                <a:latin typeface="PingFang SC" panose="020B0400000000000000" pitchFamily="34" charset="-122"/>
                <a:ea typeface="PingFang SC" panose="020B0400000000000000" pitchFamily="34" charset="-122"/>
              </a:rPr>
              <a:t>游戏主逻辑采用</a:t>
            </a:r>
            <a:r>
              <a:rPr lang="en-US" altLang="zh-CN" sz="2800" dirty="0">
                <a:latin typeface="PingFang SC" panose="020B0400000000000000" pitchFamily="34" charset="-122"/>
                <a:ea typeface="PingFang SC" panose="020B0400000000000000" pitchFamily="34" charset="-122"/>
              </a:rPr>
              <a:t>ticks</a:t>
            </a:r>
            <a:r>
              <a:rPr lang="zh-CN" altLang="zh-CN" sz="2800" dirty="0">
                <a:latin typeface="PingFang SC" panose="020B0400000000000000" pitchFamily="34" charset="-122"/>
                <a:ea typeface="PingFang SC" panose="020B0400000000000000" pitchFamily="34" charset="-122"/>
              </a:rPr>
              <a:t>计时，换算实际时间单位是</a:t>
            </a:r>
            <a:r>
              <a:rPr lang="en-US" altLang="zh-CN" sz="2800" dirty="0">
                <a:latin typeface="PingFang SC" panose="020B0400000000000000" pitchFamily="34" charset="-122"/>
                <a:ea typeface="PingFang SC" panose="020B0400000000000000" pitchFamily="34" charset="-122"/>
              </a:rPr>
              <a:t>20ticks/s</a:t>
            </a:r>
            <a:r>
              <a:rPr lang="zh-CN" altLang="zh-CN" sz="2800" dirty="0">
                <a:latin typeface="PingFang SC" panose="020B0400000000000000" pitchFamily="34" charset="-122"/>
                <a:ea typeface="PingFang SC" panose="020B0400000000000000" pitchFamily="34" charset="-122"/>
              </a:rPr>
              <a:t>；总场景设计多个地图（宽度介于</a:t>
            </a:r>
            <a:r>
              <a:rPr lang="en-US" altLang="zh-CN" sz="2800" dirty="0">
                <a:latin typeface="PingFang SC" panose="020B0400000000000000" pitchFamily="34" charset="-122"/>
                <a:ea typeface="PingFang SC" panose="020B0400000000000000" pitchFamily="34" charset="-122"/>
              </a:rPr>
              <a:t>500px~2500px</a:t>
            </a:r>
            <a:r>
              <a:rPr lang="zh-CN" altLang="zh-CN" sz="2800" dirty="0">
                <a:latin typeface="PingFang SC" panose="020B0400000000000000" pitchFamily="34" charset="-122"/>
                <a:ea typeface="PingFang SC" panose="020B0400000000000000" pitchFamily="34" charset="-122"/>
              </a:rPr>
              <a:t>，高度介于</a:t>
            </a:r>
            <a:r>
              <a:rPr lang="en-US" altLang="zh-CN" sz="2800" dirty="0">
                <a:latin typeface="PingFang SC" panose="020B0400000000000000" pitchFamily="34" charset="-122"/>
                <a:ea typeface="PingFang SC" panose="020B0400000000000000" pitchFamily="34" charset="-122"/>
              </a:rPr>
              <a:t>300px~1500px</a:t>
            </a:r>
            <a:r>
              <a:rPr lang="zh-CN" altLang="zh-CN" sz="2800" dirty="0">
                <a:latin typeface="PingFang SC" panose="020B0400000000000000" pitchFamily="34" charset="-122"/>
                <a:ea typeface="PingFang SC" panose="020B0400000000000000" pitchFamily="34" charset="-122"/>
              </a:rPr>
              <a:t>之间），游戏中弹不分敌友。</a:t>
            </a:r>
            <a:endParaRPr lang="en-US" altLang="zh-CN" sz="2800" dirty="0">
              <a:latin typeface="PingFang SC" panose="020B0400000000000000" pitchFamily="34" charset="-122"/>
              <a:ea typeface="PingFang SC" panose="020B0400000000000000" pitchFamily="34" charset="-122"/>
            </a:endParaRPr>
          </a:p>
          <a:p>
            <a:r>
              <a:rPr lang="zh-CN" altLang="en-US" sz="2800" dirty="0">
                <a:latin typeface="PingFang SC" panose="020B0400000000000000" pitchFamily="34" charset="-122"/>
                <a:ea typeface="PingFang SC" panose="020B0400000000000000" pitchFamily="34" charset="-122"/>
              </a:rPr>
              <a:t>时间单位</a:t>
            </a:r>
            <a:r>
              <a:rPr lang="en-US" altLang="zh-CN" sz="2800" dirty="0">
                <a:latin typeface="PingFang SC" panose="020B0400000000000000" pitchFamily="34" charset="-122"/>
                <a:ea typeface="PingFang SC" panose="020B0400000000000000" pitchFamily="34" charset="-122"/>
              </a:rPr>
              <a:t>20ticks/s</a:t>
            </a:r>
            <a:r>
              <a:rPr lang="zh-CN" altLang="en-US" sz="2800" dirty="0">
                <a:latin typeface="PingFang SC" panose="020B0400000000000000" pitchFamily="34" charset="-122"/>
                <a:ea typeface="PingFang SC" panose="020B0400000000000000" pitchFamily="34" charset="-122"/>
              </a:rPr>
              <a:t>是设计时间，实际过程中会因为运行机器的速度限制而动态改变。</a:t>
            </a:r>
            <a:endParaRPr lang="en-US" altLang="zh-CN" sz="2800" dirty="0">
              <a:latin typeface="PingFang SC" panose="020B0400000000000000" pitchFamily="34" charset="-122"/>
              <a:ea typeface="PingFang SC" panose="020B0400000000000000" pitchFamily="34"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kumimoji="1" lang="zh-CN" altLang="en-US" dirty="0">
                <a:latin typeface="Hiragino Sans GB W3" panose="020B0300000000000000" pitchFamily="34" charset="-128"/>
                <a:ea typeface="Hiragino Sans GB W3" panose="020B0300000000000000" pitchFamily="34" charset="-128"/>
              </a:rPr>
              <a:t>主逻辑框架</a:t>
            </a:r>
          </a:p>
        </p:txBody>
      </p:sp>
      <p:sp>
        <p:nvSpPr>
          <p:cNvPr id="3" name="内容占位符 2"/>
          <p:cNvSpPr>
            <a:spLocks noGrp="1"/>
          </p:cNvSpPr>
          <p:nvPr>
            <p:ph idx="1"/>
          </p:nvPr>
        </p:nvSpPr>
        <p:spPr/>
        <p:txBody>
          <a:bodyPr>
            <a:normAutofit/>
          </a:bodyPr>
          <a:lstStyle/>
          <a:p>
            <a:r>
              <a:rPr lang="zh-CN" altLang="en-US" sz="2800" dirty="0">
                <a:latin typeface="PingFang SC" panose="020B0400000000000000" pitchFamily="34" charset="-122"/>
                <a:ea typeface="PingFang SC" panose="020B0400000000000000" pitchFamily="34" charset="-122"/>
              </a:rPr>
              <a:t>以下对于对战策略的参数介绍均为缺省值，实际值允许用户自定义，在游戏开始之前更改。开发后期调试阶段根据平衡性数据计算了默认值，缺省值已被弃用。</a:t>
            </a:r>
            <a:endParaRPr lang="zh-CN" altLang="zh-CN" sz="2800" dirty="0">
              <a:latin typeface="PingFang SC" panose="020B0400000000000000" pitchFamily="34" charset="-122"/>
              <a:ea typeface="PingFang SC" panose="020B0400000000000000" pitchFamily="34" charset="-122"/>
            </a:endParaRPr>
          </a:p>
          <a:p>
            <a:r>
              <a:rPr lang="zh-CN" altLang="zh-CN" sz="2800" dirty="0">
                <a:latin typeface="PingFang SC" panose="020B0400000000000000" pitchFamily="34" charset="-122"/>
                <a:ea typeface="PingFang SC" panose="020B0400000000000000" pitchFamily="34" charset="-122"/>
              </a:rPr>
              <a:t>游戏支持至少</a:t>
            </a:r>
            <a:r>
              <a:rPr lang="en-US" altLang="zh-CN" sz="2800" dirty="0">
                <a:latin typeface="PingFang SC" panose="020B0400000000000000" pitchFamily="34" charset="-122"/>
                <a:ea typeface="PingFang SC" panose="020B0400000000000000" pitchFamily="34" charset="-122"/>
              </a:rPr>
              <a:t>2</a:t>
            </a:r>
            <a:r>
              <a:rPr lang="zh-CN" altLang="zh-CN" sz="2800" dirty="0">
                <a:latin typeface="PingFang SC" panose="020B0400000000000000" pitchFamily="34" charset="-122"/>
                <a:ea typeface="PingFang SC" panose="020B0400000000000000" pitchFamily="34" charset="-122"/>
              </a:rPr>
              <a:t>个玩家的对战，具体玩家数量由各对战地图决定。对战地图指定了各玩家可能的出生点，然后随机分配出生点；每一局游戏拥有</a:t>
            </a:r>
            <a:r>
              <a:rPr lang="en-US" altLang="zh-CN" sz="2800" dirty="0">
                <a:latin typeface="PingFang SC" panose="020B0400000000000000" pitchFamily="34" charset="-122"/>
                <a:ea typeface="PingFang SC" panose="020B0400000000000000" pitchFamily="34" charset="-122"/>
              </a:rPr>
              <a:t>5</a:t>
            </a:r>
            <a:r>
              <a:rPr lang="zh-CN" altLang="zh-CN" sz="2800" dirty="0">
                <a:latin typeface="PingFang SC" panose="020B0400000000000000" pitchFamily="34" charset="-122"/>
                <a:ea typeface="PingFang SC" panose="020B0400000000000000" pitchFamily="34" charset="-122"/>
              </a:rPr>
              <a:t>分钟的总游戏时间（</a:t>
            </a:r>
            <a:r>
              <a:rPr lang="en-US" altLang="zh-CN" sz="2800" dirty="0">
                <a:latin typeface="PingFang SC" panose="020B0400000000000000" pitchFamily="34" charset="-122"/>
                <a:ea typeface="PingFang SC" panose="020B0400000000000000" pitchFamily="34" charset="-122"/>
              </a:rPr>
              <a:t>6000ticks</a:t>
            </a:r>
            <a:r>
              <a:rPr lang="zh-CN" altLang="zh-CN" sz="2800" dirty="0">
                <a:latin typeface="PingFang SC" panose="020B0400000000000000" pitchFamily="34" charset="-122"/>
                <a:ea typeface="PingFang SC" panose="020B0400000000000000" pitchFamily="34" charset="-122"/>
              </a:rPr>
              <a:t>），若时间用尽，</a:t>
            </a:r>
            <a:r>
              <a:rPr lang="zh-CN" altLang="en-US" sz="2800" dirty="0">
                <a:latin typeface="PingFang SC" panose="020B0400000000000000" pitchFamily="34" charset="-122"/>
                <a:ea typeface="PingFang SC" panose="020B0400000000000000" pitchFamily="34" charset="-122"/>
              </a:rPr>
              <a:t>则判所有玩家为负</a:t>
            </a:r>
            <a:r>
              <a:rPr lang="zh-CN" altLang="zh-CN" sz="2800" dirty="0">
                <a:latin typeface="PingFang SC" panose="020B0400000000000000" pitchFamily="34" charset="-122"/>
                <a:ea typeface="PingFang SC" panose="020B0400000000000000" pitchFamily="34" charset="-122"/>
              </a:rPr>
              <a:t>。 </a:t>
            </a:r>
            <a:endParaRPr kumimoji="1" lang="zh-CN" altLang="en-US" sz="2800" dirty="0">
              <a:latin typeface="PingFang SC" panose="020B0400000000000000" pitchFamily="34" charset="-122"/>
              <a:ea typeface="PingFang SC" panose="020B0400000000000000" pitchFamily="34" charset="-122"/>
            </a:endParaRPr>
          </a:p>
          <a:p>
            <a:endParaRPr kumimoji="1" lang="zh-CN" altLang="en-US" sz="28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kumimoji="1" lang="zh-CN" altLang="en-US" dirty="0">
                <a:latin typeface="Hiragino Sans GB W3" panose="020B0300000000000000" pitchFamily="34" charset="-128"/>
                <a:ea typeface="Hiragino Sans GB W3" panose="020B0300000000000000" pitchFamily="34" charset="-128"/>
              </a:rPr>
              <a:t>主逻辑框架</a:t>
            </a:r>
          </a:p>
        </p:txBody>
      </p:sp>
      <p:sp>
        <p:nvSpPr>
          <p:cNvPr id="3" name="内容占位符 2"/>
          <p:cNvSpPr>
            <a:spLocks noGrp="1"/>
          </p:cNvSpPr>
          <p:nvPr>
            <p:ph idx="1"/>
          </p:nvPr>
        </p:nvSpPr>
        <p:spPr>
          <a:xfrm>
            <a:off x="1295401" y="2556932"/>
            <a:ext cx="9601196" cy="3508202"/>
          </a:xfrm>
        </p:spPr>
        <p:txBody>
          <a:bodyPr>
            <a:normAutofit lnSpcReduction="10000"/>
          </a:bodyPr>
          <a:lstStyle/>
          <a:p>
            <a:r>
              <a:rPr lang="zh-CN" altLang="en-US" sz="2800" b="1" dirty="0">
                <a:latin typeface="PingFang SC" panose="020B0400000000000000" pitchFamily="34" charset="-122"/>
                <a:ea typeface="PingFang SC" panose="020B0400000000000000" pitchFamily="34" charset="-122"/>
              </a:rPr>
              <a:t>战斗单位母舰</a:t>
            </a:r>
            <a:endParaRPr lang="en-US" altLang="zh-CN" sz="2800" b="1" dirty="0">
              <a:latin typeface="PingFang SC" panose="020B0400000000000000" pitchFamily="34" charset="-122"/>
              <a:ea typeface="PingFang SC" panose="020B0400000000000000" pitchFamily="34" charset="-122"/>
            </a:endParaRPr>
          </a:p>
          <a:p>
            <a:r>
              <a:rPr lang="zh-CN" altLang="en-US" sz="2800" dirty="0">
                <a:latin typeface="PingFang SC" panose="020B0400000000000000" pitchFamily="34" charset="-122"/>
                <a:ea typeface="PingFang SC" panose="020B0400000000000000" pitchFamily="34" charset="-122"/>
              </a:rPr>
              <a:t>母舰</a:t>
            </a:r>
            <a:r>
              <a:rPr lang="zh-CN" altLang="zh-CN" sz="2800" dirty="0">
                <a:latin typeface="PingFang SC" panose="020B0400000000000000" pitchFamily="34" charset="-122"/>
                <a:ea typeface="PingFang SC" panose="020B0400000000000000" pitchFamily="34" charset="-122"/>
              </a:rPr>
              <a:t>血量</a:t>
            </a:r>
            <a:r>
              <a:rPr lang="en-US" altLang="zh-CN" sz="2800" dirty="0">
                <a:latin typeface="PingFang SC" panose="020B0400000000000000" pitchFamily="34" charset="-122"/>
                <a:ea typeface="PingFang SC" panose="020B0400000000000000" pitchFamily="34" charset="-122"/>
              </a:rPr>
              <a:t>2000</a:t>
            </a:r>
            <a:r>
              <a:rPr lang="zh-CN" altLang="zh-CN" sz="2800" dirty="0">
                <a:latin typeface="PingFang SC" panose="020B0400000000000000" pitchFamily="34" charset="-122"/>
                <a:ea typeface="PingFang SC" panose="020B0400000000000000" pitchFamily="34" charset="-122"/>
              </a:rPr>
              <a:t>，移动速度</a:t>
            </a:r>
            <a:r>
              <a:rPr lang="en-US" altLang="zh-CN" sz="2800" dirty="0">
                <a:latin typeface="PingFang SC" panose="020B0400000000000000" pitchFamily="34" charset="-122"/>
                <a:ea typeface="PingFang SC" panose="020B0400000000000000" pitchFamily="34" charset="-122"/>
              </a:rPr>
              <a:t>1px/10ticks</a:t>
            </a:r>
            <a:r>
              <a:rPr lang="zh-CN" altLang="zh-CN" sz="2800" dirty="0">
                <a:latin typeface="PingFang SC" panose="020B0400000000000000" pitchFamily="34" charset="-122"/>
                <a:ea typeface="PingFang SC" panose="020B0400000000000000" pitchFamily="34" charset="-122"/>
              </a:rPr>
              <a:t>；含有舰载炮，舰载炮发射弹药直径</a:t>
            </a:r>
            <a:r>
              <a:rPr lang="en-US" altLang="zh-CN" sz="2800" dirty="0">
                <a:latin typeface="PingFang SC" panose="020B0400000000000000" pitchFamily="34" charset="-122"/>
                <a:ea typeface="PingFang SC" panose="020B0400000000000000" pitchFamily="34" charset="-122"/>
              </a:rPr>
              <a:t>20px</a:t>
            </a:r>
            <a:r>
              <a:rPr lang="zh-CN" altLang="zh-CN" sz="2800" dirty="0">
                <a:latin typeface="PingFang SC" panose="020B0400000000000000" pitchFamily="34" charset="-122"/>
                <a:ea typeface="PingFang SC" panose="020B0400000000000000" pitchFamily="34" charset="-122"/>
              </a:rPr>
              <a:t>，伤害</a:t>
            </a:r>
            <a:r>
              <a:rPr lang="en-US" altLang="zh-CN" sz="2800" dirty="0">
                <a:latin typeface="PingFang SC" panose="020B0400000000000000" pitchFamily="34" charset="-122"/>
                <a:ea typeface="PingFang SC" panose="020B0400000000000000" pitchFamily="34" charset="-122"/>
              </a:rPr>
              <a:t>60</a:t>
            </a:r>
            <a:r>
              <a:rPr lang="zh-CN" altLang="zh-CN" sz="2800" dirty="0">
                <a:latin typeface="PingFang SC" panose="020B0400000000000000" pitchFamily="34" charset="-122"/>
                <a:ea typeface="PingFang SC" panose="020B0400000000000000" pitchFamily="34" charset="-122"/>
              </a:rPr>
              <a:t>，炮弹移动速度</a:t>
            </a:r>
            <a:r>
              <a:rPr lang="en-US" altLang="zh-CN" sz="2800" dirty="0">
                <a:latin typeface="PingFang SC" panose="020B0400000000000000" pitchFamily="34" charset="-122"/>
                <a:ea typeface="PingFang SC" panose="020B0400000000000000" pitchFamily="34" charset="-122"/>
              </a:rPr>
              <a:t>5px/tick</a:t>
            </a:r>
            <a:r>
              <a:rPr lang="zh-CN" altLang="zh-CN" sz="2800" dirty="0">
                <a:latin typeface="PingFang SC" panose="020B0400000000000000" pitchFamily="34" charset="-122"/>
                <a:ea typeface="PingFang SC" panose="020B0400000000000000" pitchFamily="34" charset="-122"/>
              </a:rPr>
              <a:t>；射击周期</a:t>
            </a:r>
            <a:r>
              <a:rPr lang="en-US" altLang="zh-CN" sz="2800" dirty="0">
                <a:latin typeface="PingFang SC" panose="020B0400000000000000" pitchFamily="34" charset="-122"/>
                <a:ea typeface="PingFang SC" panose="020B0400000000000000" pitchFamily="34" charset="-122"/>
              </a:rPr>
              <a:t>100ticks</a:t>
            </a:r>
            <a:r>
              <a:rPr lang="zh-CN" altLang="zh-CN" sz="2800" dirty="0">
                <a:latin typeface="PingFang SC" panose="020B0400000000000000" pitchFamily="34" charset="-122"/>
                <a:ea typeface="PingFang SC" panose="020B0400000000000000" pitchFamily="34" charset="-122"/>
              </a:rPr>
              <a:t>；</a:t>
            </a:r>
            <a:r>
              <a:rPr lang="zh-CN" altLang="en-US" sz="2800" dirty="0">
                <a:latin typeface="PingFang SC" panose="020B0400000000000000" pitchFamily="34" charset="-122"/>
                <a:ea typeface="PingFang SC" panose="020B0400000000000000" pitchFamily="34" charset="-122"/>
              </a:rPr>
              <a:t>母舰</a:t>
            </a:r>
            <a:r>
              <a:rPr lang="zh-CN" altLang="zh-CN" sz="2800" dirty="0">
                <a:latin typeface="PingFang SC" panose="020B0400000000000000" pitchFamily="34" charset="-122"/>
                <a:ea typeface="PingFang SC" panose="020B0400000000000000" pitchFamily="34" charset="-122"/>
              </a:rPr>
              <a:t>每局游戏可以使用一次</a:t>
            </a:r>
            <a:r>
              <a:rPr lang="zh-CN" altLang="en-US" sz="2800" dirty="0">
                <a:latin typeface="PingFang SC" panose="020B0400000000000000" pitchFamily="34" charset="-122"/>
                <a:ea typeface="PingFang SC" panose="020B0400000000000000" pitchFamily="34" charset="-122"/>
              </a:rPr>
              <a:t>特殊</a:t>
            </a:r>
            <a:r>
              <a:rPr lang="zh-CN" altLang="zh-CN" sz="2800" dirty="0">
                <a:latin typeface="PingFang SC" panose="020B0400000000000000" pitchFamily="34" charset="-122"/>
                <a:ea typeface="PingFang SC" panose="020B0400000000000000" pitchFamily="34" charset="-122"/>
              </a:rPr>
              <a:t>武器，</a:t>
            </a:r>
            <a:r>
              <a:rPr lang="zh-CN" altLang="en-US" sz="2800" dirty="0">
                <a:latin typeface="PingFang SC" panose="020B0400000000000000" pitchFamily="34" charset="-122"/>
                <a:ea typeface="PingFang SC" panose="020B0400000000000000" pitchFamily="34" charset="-122"/>
              </a:rPr>
              <a:t>特殊</a:t>
            </a:r>
            <a:r>
              <a:rPr lang="zh-CN" altLang="zh-CN" sz="2800" dirty="0">
                <a:latin typeface="PingFang SC" panose="020B0400000000000000" pitchFamily="34" charset="-122"/>
                <a:ea typeface="PingFang SC" panose="020B0400000000000000" pitchFamily="34" charset="-122"/>
              </a:rPr>
              <a:t>武器发射速度大小等同于舰载炮，可以被拦截，</a:t>
            </a:r>
            <a:r>
              <a:rPr lang="zh-CN" altLang="en-US" sz="2800" dirty="0">
                <a:latin typeface="PingFang SC" panose="020B0400000000000000" pitchFamily="34" charset="-122"/>
                <a:ea typeface="PingFang SC" panose="020B0400000000000000" pitchFamily="34" charset="-122"/>
              </a:rPr>
              <a:t>特殊</a:t>
            </a:r>
            <a:r>
              <a:rPr lang="zh-CN" altLang="zh-CN" sz="2800" dirty="0">
                <a:latin typeface="PingFang SC" panose="020B0400000000000000" pitchFamily="34" charset="-122"/>
                <a:ea typeface="PingFang SC" panose="020B0400000000000000" pitchFamily="34" charset="-122"/>
              </a:rPr>
              <a:t>武器击中目标会造成小范围</a:t>
            </a:r>
            <a:r>
              <a:rPr lang="en-US" altLang="zh-CN" sz="2800" dirty="0">
                <a:latin typeface="PingFang SC" panose="020B0400000000000000" pitchFamily="34" charset="-122"/>
                <a:ea typeface="PingFang SC" panose="020B0400000000000000" pitchFamily="34" charset="-122"/>
              </a:rPr>
              <a:t>AOE</a:t>
            </a:r>
            <a:r>
              <a:rPr lang="zh-CN" altLang="zh-CN" sz="2800" dirty="0">
                <a:latin typeface="PingFang SC" panose="020B0400000000000000" pitchFamily="34" charset="-122"/>
                <a:ea typeface="PingFang SC" panose="020B0400000000000000" pitchFamily="34" charset="-122"/>
              </a:rPr>
              <a:t>伤害，半径</a:t>
            </a:r>
            <a:r>
              <a:rPr lang="en-US" altLang="zh-CN" sz="2800" dirty="0">
                <a:latin typeface="PingFang SC" panose="020B0400000000000000" pitchFamily="34" charset="-122"/>
                <a:ea typeface="PingFang SC" panose="020B0400000000000000" pitchFamily="34" charset="-122"/>
              </a:rPr>
              <a:t>100px</a:t>
            </a:r>
            <a:r>
              <a:rPr lang="zh-CN" altLang="zh-CN" sz="2800" dirty="0">
                <a:latin typeface="PingFang SC" panose="020B0400000000000000" pitchFamily="34" charset="-122"/>
                <a:ea typeface="PingFang SC" panose="020B0400000000000000" pitchFamily="34" charset="-122"/>
              </a:rPr>
              <a:t>，中心伤害</a:t>
            </a:r>
            <a:r>
              <a:rPr lang="en-US" altLang="zh-CN" sz="2800" dirty="0">
                <a:latin typeface="PingFang SC" panose="020B0400000000000000" pitchFamily="34" charset="-122"/>
                <a:ea typeface="PingFang SC" panose="020B0400000000000000" pitchFamily="34" charset="-122"/>
              </a:rPr>
              <a:t>2000</a:t>
            </a:r>
            <a:r>
              <a:rPr lang="zh-CN" altLang="zh-CN" sz="2800" dirty="0">
                <a:latin typeface="PingFang SC" panose="020B0400000000000000" pitchFamily="34" charset="-122"/>
                <a:ea typeface="PingFang SC" panose="020B0400000000000000" pitchFamily="34" charset="-122"/>
              </a:rPr>
              <a:t>，伤害削弱</a:t>
            </a:r>
            <a:r>
              <a:rPr lang="en-US" altLang="zh-CN" sz="2800" dirty="0">
                <a:latin typeface="PingFang SC" panose="020B0400000000000000" pitchFamily="34" charset="-122"/>
                <a:ea typeface="PingFang SC" panose="020B0400000000000000" pitchFamily="34" charset="-122"/>
              </a:rPr>
              <a:t>20/</a:t>
            </a:r>
            <a:r>
              <a:rPr lang="en-US" altLang="zh-CN" sz="2800" dirty="0" err="1">
                <a:latin typeface="PingFang SC" panose="020B0400000000000000" pitchFamily="34" charset="-122"/>
                <a:ea typeface="PingFang SC" panose="020B0400000000000000" pitchFamily="34" charset="-122"/>
              </a:rPr>
              <a:t>px</a:t>
            </a:r>
            <a:r>
              <a:rPr lang="zh-CN" altLang="zh-CN" sz="2800" dirty="0">
                <a:latin typeface="PingFang SC" panose="020B0400000000000000" pitchFamily="34" charset="-122"/>
                <a:ea typeface="PingFang SC" panose="020B0400000000000000" pitchFamily="34" charset="-122"/>
              </a:rPr>
              <a:t>，移动速度等同于舰载炮，弹药直径</a:t>
            </a:r>
            <a:r>
              <a:rPr lang="en-US" altLang="zh-CN" sz="2800" dirty="0">
                <a:latin typeface="PingFang SC" panose="020B0400000000000000" pitchFamily="34" charset="-122"/>
                <a:ea typeface="PingFang SC" panose="020B0400000000000000" pitchFamily="34" charset="-122"/>
              </a:rPr>
              <a:t>50px</a:t>
            </a:r>
            <a:r>
              <a:rPr lang="zh-CN" altLang="zh-CN" sz="2800" dirty="0">
                <a:latin typeface="PingFang SC" panose="020B0400000000000000" pitchFamily="34" charset="-122"/>
                <a:ea typeface="PingFang SC" panose="020B0400000000000000" pitchFamily="34" charset="-122"/>
              </a:rPr>
              <a:t>；</a:t>
            </a:r>
            <a:r>
              <a:rPr lang="zh-CN" altLang="en-US" sz="2800" dirty="0">
                <a:latin typeface="PingFang SC" panose="020B0400000000000000" pitchFamily="34" charset="-122"/>
                <a:ea typeface="PingFang SC" panose="020B0400000000000000" pitchFamily="34" charset="-122"/>
              </a:rPr>
              <a:t>母舰</a:t>
            </a:r>
            <a:r>
              <a:rPr lang="zh-CN" altLang="zh-CN" sz="2800" dirty="0">
                <a:latin typeface="PingFang SC" panose="020B0400000000000000" pitchFamily="34" charset="-122"/>
                <a:ea typeface="PingFang SC" panose="020B0400000000000000" pitchFamily="34" charset="-122"/>
              </a:rPr>
              <a:t>碰撞体积是半径</a:t>
            </a:r>
            <a:r>
              <a:rPr lang="en-US" altLang="zh-CN" sz="2800" dirty="0">
                <a:latin typeface="PingFang SC" panose="020B0400000000000000" pitchFamily="34" charset="-122"/>
                <a:ea typeface="PingFang SC" panose="020B0400000000000000" pitchFamily="34" charset="-122"/>
              </a:rPr>
              <a:t>30px</a:t>
            </a:r>
            <a:r>
              <a:rPr lang="zh-CN" altLang="zh-CN" sz="2800" dirty="0">
                <a:latin typeface="PingFang SC" panose="020B0400000000000000" pitchFamily="34" charset="-122"/>
                <a:ea typeface="PingFang SC" panose="020B0400000000000000" pitchFamily="34" charset="-122"/>
              </a:rPr>
              <a:t>的圆。</a:t>
            </a:r>
          </a:p>
          <a:p>
            <a:endParaRPr kumimoji="1" lang="zh-CN"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kumimoji="1" lang="zh-CN" altLang="en-US" dirty="0">
                <a:latin typeface="Hiragino Sans GB W3" panose="020B0300000000000000" pitchFamily="34" charset="-128"/>
                <a:ea typeface="Hiragino Sans GB W3" panose="020B0300000000000000" pitchFamily="34" charset="-128"/>
              </a:rPr>
              <a:t>主逻辑框架</a:t>
            </a:r>
          </a:p>
        </p:txBody>
      </p:sp>
      <p:sp>
        <p:nvSpPr>
          <p:cNvPr id="3" name="内容占位符 2"/>
          <p:cNvSpPr>
            <a:spLocks noGrp="1"/>
          </p:cNvSpPr>
          <p:nvPr>
            <p:ph idx="1"/>
          </p:nvPr>
        </p:nvSpPr>
        <p:spPr/>
        <p:txBody>
          <a:bodyPr/>
          <a:lstStyle/>
          <a:p>
            <a:r>
              <a:rPr lang="zh-CN" altLang="en-US" sz="2800" b="1" dirty="0">
                <a:latin typeface="PingFang SC" panose="020B0400000000000000" pitchFamily="34" charset="-122"/>
                <a:ea typeface="PingFang SC" panose="020B0400000000000000" pitchFamily="34" charset="-122"/>
              </a:rPr>
              <a:t>战斗单位</a:t>
            </a:r>
            <a:r>
              <a:rPr lang="zh-CN" altLang="zh-CN" sz="2800" b="1" dirty="0">
                <a:latin typeface="PingFang SC" panose="020B0400000000000000" pitchFamily="34" charset="-122"/>
                <a:ea typeface="PingFang SC" panose="020B0400000000000000" pitchFamily="34" charset="-122"/>
              </a:rPr>
              <a:t>轰炸机</a:t>
            </a:r>
            <a:endParaRPr lang="en-US" altLang="zh-CN" sz="2800" b="1" dirty="0">
              <a:latin typeface="PingFang SC" panose="020B0400000000000000" pitchFamily="34" charset="-122"/>
              <a:ea typeface="PingFang SC" panose="020B0400000000000000" pitchFamily="34" charset="-122"/>
            </a:endParaRPr>
          </a:p>
          <a:p>
            <a:r>
              <a:rPr lang="zh-CN" altLang="zh-CN" sz="2800" dirty="0">
                <a:latin typeface="PingFang SC" panose="020B0400000000000000" pitchFamily="34" charset="-122"/>
                <a:ea typeface="PingFang SC" panose="020B0400000000000000" pitchFamily="34" charset="-122"/>
              </a:rPr>
              <a:t>轰炸机血量</a:t>
            </a:r>
            <a:r>
              <a:rPr lang="en-US" altLang="zh-CN" sz="2800" dirty="0">
                <a:latin typeface="PingFang SC" panose="020B0400000000000000" pitchFamily="34" charset="-122"/>
                <a:ea typeface="PingFang SC" panose="020B0400000000000000" pitchFamily="34" charset="-122"/>
              </a:rPr>
              <a:t>500</a:t>
            </a:r>
            <a:r>
              <a:rPr lang="zh-CN" altLang="zh-CN" sz="2800" dirty="0">
                <a:latin typeface="PingFang SC" panose="020B0400000000000000" pitchFamily="34" charset="-122"/>
                <a:ea typeface="PingFang SC" panose="020B0400000000000000" pitchFamily="34" charset="-122"/>
              </a:rPr>
              <a:t>，移动速度</a:t>
            </a:r>
            <a:r>
              <a:rPr lang="en-US" altLang="zh-CN" sz="2800" dirty="0">
                <a:latin typeface="PingFang SC" panose="020B0400000000000000" pitchFamily="34" charset="-122"/>
                <a:ea typeface="PingFang SC" panose="020B0400000000000000" pitchFamily="34" charset="-122"/>
              </a:rPr>
              <a:t>1px/2ticks</a:t>
            </a:r>
            <a:r>
              <a:rPr lang="zh-CN" altLang="zh-CN" sz="2800" dirty="0">
                <a:latin typeface="PingFang SC" panose="020B0400000000000000" pitchFamily="34" charset="-122"/>
                <a:ea typeface="PingFang SC" panose="020B0400000000000000" pitchFamily="34" charset="-122"/>
              </a:rPr>
              <a:t>；可回航母恢复血量，恢复速度</a:t>
            </a:r>
            <a:r>
              <a:rPr lang="en-US" altLang="zh-CN" sz="2800" dirty="0">
                <a:latin typeface="PingFang SC" panose="020B0400000000000000" pitchFamily="34" charset="-122"/>
                <a:ea typeface="PingFang SC" panose="020B0400000000000000" pitchFamily="34" charset="-122"/>
              </a:rPr>
              <a:t>1/tick</a:t>
            </a:r>
            <a:r>
              <a:rPr lang="zh-CN" altLang="zh-CN" sz="2800" dirty="0">
                <a:latin typeface="PingFang SC" panose="020B0400000000000000" pitchFamily="34" charset="-122"/>
                <a:ea typeface="PingFang SC" panose="020B0400000000000000" pitchFamily="34" charset="-122"/>
              </a:rPr>
              <a:t>，消耗资源</a:t>
            </a:r>
            <a:r>
              <a:rPr lang="en-US" altLang="zh-CN" sz="2800" dirty="0">
                <a:latin typeface="PingFang SC" panose="020B0400000000000000" pitchFamily="34" charset="-122"/>
                <a:ea typeface="PingFang SC" panose="020B0400000000000000" pitchFamily="34" charset="-122"/>
              </a:rPr>
              <a:t>20p/time</a:t>
            </a:r>
            <a:r>
              <a:rPr lang="zh-CN" altLang="zh-CN" sz="2800" dirty="0">
                <a:latin typeface="PingFang SC" panose="020B0400000000000000" pitchFamily="34" charset="-122"/>
                <a:ea typeface="PingFang SC" panose="020B0400000000000000" pitchFamily="34" charset="-122"/>
              </a:rPr>
              <a:t>， 发射弹药直径</a:t>
            </a:r>
            <a:r>
              <a:rPr lang="en-US" altLang="zh-CN" sz="2800" dirty="0">
                <a:latin typeface="PingFang SC" panose="020B0400000000000000" pitchFamily="34" charset="-122"/>
                <a:ea typeface="PingFang SC" panose="020B0400000000000000" pitchFamily="34" charset="-122"/>
              </a:rPr>
              <a:t>10px</a:t>
            </a:r>
            <a:r>
              <a:rPr lang="zh-CN" altLang="zh-CN" sz="2800" dirty="0">
                <a:latin typeface="PingFang SC" panose="020B0400000000000000" pitchFamily="34" charset="-122"/>
                <a:ea typeface="PingFang SC" panose="020B0400000000000000" pitchFamily="34" charset="-122"/>
              </a:rPr>
              <a:t>，伤害</a:t>
            </a:r>
            <a:r>
              <a:rPr lang="en-US" altLang="zh-CN" sz="2800" dirty="0">
                <a:latin typeface="PingFang SC" panose="020B0400000000000000" pitchFamily="34" charset="-122"/>
                <a:ea typeface="PingFang SC" panose="020B0400000000000000" pitchFamily="34" charset="-122"/>
              </a:rPr>
              <a:t>80</a:t>
            </a:r>
            <a:r>
              <a:rPr lang="zh-CN" altLang="zh-CN" sz="2800" dirty="0">
                <a:latin typeface="PingFang SC" panose="020B0400000000000000" pitchFamily="34" charset="-122"/>
                <a:ea typeface="PingFang SC" panose="020B0400000000000000" pitchFamily="34" charset="-122"/>
              </a:rPr>
              <a:t>，炮弹移动速度</a:t>
            </a:r>
            <a:r>
              <a:rPr lang="en-US" altLang="zh-CN" sz="2800" dirty="0">
                <a:latin typeface="PingFang SC" panose="020B0400000000000000" pitchFamily="34" charset="-122"/>
                <a:ea typeface="PingFang SC" panose="020B0400000000000000" pitchFamily="34" charset="-122"/>
              </a:rPr>
              <a:t>10px/tick</a:t>
            </a:r>
            <a:r>
              <a:rPr lang="zh-CN" altLang="zh-CN" sz="2800" dirty="0">
                <a:latin typeface="PingFang SC" panose="020B0400000000000000" pitchFamily="34" charset="-122"/>
                <a:ea typeface="PingFang SC" panose="020B0400000000000000" pitchFamily="34" charset="-122"/>
              </a:rPr>
              <a:t>；射击周期</a:t>
            </a:r>
            <a:r>
              <a:rPr lang="en-US" altLang="zh-CN" sz="2800" dirty="0">
                <a:latin typeface="PingFang SC" panose="020B0400000000000000" pitchFamily="34" charset="-122"/>
                <a:ea typeface="PingFang SC" panose="020B0400000000000000" pitchFamily="34" charset="-122"/>
              </a:rPr>
              <a:t>50ticks</a:t>
            </a:r>
            <a:r>
              <a:rPr lang="zh-CN" altLang="zh-CN" sz="2800" dirty="0">
                <a:latin typeface="PingFang SC" panose="020B0400000000000000" pitchFamily="34" charset="-122"/>
                <a:ea typeface="PingFang SC" panose="020B0400000000000000" pitchFamily="34" charset="-122"/>
              </a:rPr>
              <a:t>；轰炸机不可再造；轰炸机碰撞体积是半径</a:t>
            </a:r>
            <a:r>
              <a:rPr lang="en-US" altLang="zh-CN" sz="2800" dirty="0">
                <a:latin typeface="PingFang SC" panose="020B0400000000000000" pitchFamily="34" charset="-122"/>
                <a:ea typeface="PingFang SC" panose="020B0400000000000000" pitchFamily="34" charset="-122"/>
              </a:rPr>
              <a:t>10px</a:t>
            </a:r>
            <a:r>
              <a:rPr lang="zh-CN" altLang="zh-CN" sz="2800" dirty="0">
                <a:latin typeface="PingFang SC" panose="020B0400000000000000" pitchFamily="34" charset="-122"/>
                <a:ea typeface="PingFang SC" panose="020B0400000000000000" pitchFamily="34" charset="-122"/>
              </a:rPr>
              <a:t>的圆。</a:t>
            </a:r>
          </a:p>
          <a:p>
            <a:endParaRPr kumimoji="1" lang="zh-CN"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kumimoji="1" lang="zh-CN" altLang="en-US" dirty="0">
                <a:latin typeface="Hiragino Sans GB W3" panose="020B0300000000000000" pitchFamily="34" charset="-128"/>
                <a:ea typeface="Hiragino Sans GB W3" panose="020B0300000000000000" pitchFamily="34" charset="-128"/>
              </a:rPr>
              <a:t>主逻辑框架</a:t>
            </a:r>
            <a:endParaRPr kumimoji="1" lang="zh-CN" altLang="en-US" dirty="0"/>
          </a:p>
        </p:txBody>
      </p:sp>
      <p:sp>
        <p:nvSpPr>
          <p:cNvPr id="3" name="内容占位符 2"/>
          <p:cNvSpPr>
            <a:spLocks noGrp="1"/>
          </p:cNvSpPr>
          <p:nvPr>
            <p:ph idx="1"/>
          </p:nvPr>
        </p:nvSpPr>
        <p:spPr/>
        <p:txBody>
          <a:bodyPr/>
          <a:lstStyle/>
          <a:p>
            <a:r>
              <a:rPr lang="zh-CN" altLang="en-US" sz="2800" b="1" dirty="0">
                <a:latin typeface="PingFang SC" panose="020B0400000000000000" pitchFamily="34" charset="-122"/>
                <a:ea typeface="PingFang SC" panose="020B0400000000000000" pitchFamily="34" charset="-122"/>
              </a:rPr>
              <a:t>战斗单位战斗</a:t>
            </a:r>
            <a:r>
              <a:rPr lang="zh-CN" altLang="zh-CN" sz="2800" b="1" dirty="0">
                <a:latin typeface="PingFang SC" panose="020B0400000000000000" pitchFamily="34" charset="-122"/>
                <a:ea typeface="PingFang SC" panose="020B0400000000000000" pitchFamily="34" charset="-122"/>
              </a:rPr>
              <a:t>机</a:t>
            </a:r>
            <a:endParaRPr lang="en-US" altLang="zh-CN" sz="2800" b="1" dirty="0">
              <a:latin typeface="PingFang SC" panose="020B0400000000000000" pitchFamily="34" charset="-122"/>
              <a:ea typeface="PingFang SC" panose="020B0400000000000000" pitchFamily="34" charset="-122"/>
            </a:endParaRPr>
          </a:p>
          <a:p>
            <a:r>
              <a:rPr lang="zh-CN" altLang="zh-CN" sz="2800" dirty="0">
                <a:latin typeface="PingFang SC" panose="020B0400000000000000" pitchFamily="34" charset="-122"/>
                <a:ea typeface="PingFang SC" panose="020B0400000000000000" pitchFamily="34" charset="-122"/>
              </a:rPr>
              <a:t>战斗机血量</a:t>
            </a:r>
            <a:r>
              <a:rPr lang="en-US" altLang="zh-CN" sz="2800" dirty="0">
                <a:latin typeface="PingFang SC" panose="020B0400000000000000" pitchFamily="34" charset="-122"/>
                <a:ea typeface="PingFang SC" panose="020B0400000000000000" pitchFamily="34" charset="-122"/>
              </a:rPr>
              <a:t>200</a:t>
            </a:r>
            <a:r>
              <a:rPr lang="zh-CN" altLang="zh-CN" sz="2800" dirty="0">
                <a:latin typeface="PingFang SC" panose="020B0400000000000000" pitchFamily="34" charset="-122"/>
                <a:ea typeface="PingFang SC" panose="020B0400000000000000" pitchFamily="34" charset="-122"/>
              </a:rPr>
              <a:t>，移动速度</a:t>
            </a:r>
            <a:r>
              <a:rPr lang="en-US" altLang="zh-CN" sz="2800" dirty="0">
                <a:latin typeface="PingFang SC" panose="020B0400000000000000" pitchFamily="34" charset="-122"/>
                <a:ea typeface="PingFang SC" panose="020B0400000000000000" pitchFamily="34" charset="-122"/>
              </a:rPr>
              <a:t>10px/tick</a:t>
            </a:r>
            <a:r>
              <a:rPr lang="zh-CN" altLang="zh-CN" sz="2800" dirty="0">
                <a:latin typeface="PingFang SC" panose="020B0400000000000000" pitchFamily="34" charset="-122"/>
                <a:ea typeface="PingFang SC" panose="020B0400000000000000" pitchFamily="34" charset="-122"/>
              </a:rPr>
              <a:t>；可回航母恢复血量，恢复速度</a:t>
            </a:r>
            <a:r>
              <a:rPr lang="en-US" altLang="zh-CN" sz="2800" dirty="0">
                <a:latin typeface="PingFang SC" panose="020B0400000000000000" pitchFamily="34" charset="-122"/>
                <a:ea typeface="PingFang SC" panose="020B0400000000000000" pitchFamily="34" charset="-122"/>
              </a:rPr>
              <a:t>5/tick</a:t>
            </a:r>
            <a:r>
              <a:rPr lang="zh-CN" altLang="zh-CN" sz="2800" dirty="0">
                <a:latin typeface="PingFang SC" panose="020B0400000000000000" pitchFamily="34" charset="-122"/>
                <a:ea typeface="PingFang SC" panose="020B0400000000000000" pitchFamily="34" charset="-122"/>
              </a:rPr>
              <a:t>，消耗资源</a:t>
            </a:r>
            <a:r>
              <a:rPr lang="en-US" altLang="zh-CN" sz="2800" dirty="0">
                <a:latin typeface="PingFang SC" panose="020B0400000000000000" pitchFamily="34" charset="-122"/>
                <a:ea typeface="PingFang SC" panose="020B0400000000000000" pitchFamily="34" charset="-122"/>
              </a:rPr>
              <a:t>5p/time</a:t>
            </a:r>
            <a:r>
              <a:rPr lang="zh-CN" altLang="zh-CN" sz="2800" dirty="0">
                <a:latin typeface="PingFang SC" panose="020B0400000000000000" pitchFamily="34" charset="-122"/>
                <a:ea typeface="PingFang SC" panose="020B0400000000000000" pitchFamily="34" charset="-122"/>
              </a:rPr>
              <a:t>；战斗机具有机炮，机炮发射弹药半径</a:t>
            </a:r>
            <a:r>
              <a:rPr lang="en-US" altLang="zh-CN" sz="2800" dirty="0">
                <a:latin typeface="PingFang SC" panose="020B0400000000000000" pitchFamily="34" charset="-122"/>
                <a:ea typeface="PingFang SC" panose="020B0400000000000000" pitchFamily="34" charset="-122"/>
              </a:rPr>
              <a:t>2px</a:t>
            </a:r>
            <a:r>
              <a:rPr lang="zh-CN" altLang="zh-CN" sz="2800" dirty="0">
                <a:latin typeface="PingFang SC" panose="020B0400000000000000" pitchFamily="34" charset="-122"/>
                <a:ea typeface="PingFang SC" panose="020B0400000000000000" pitchFamily="34" charset="-122"/>
              </a:rPr>
              <a:t>，伤害</a:t>
            </a:r>
            <a:r>
              <a:rPr lang="en-US" altLang="zh-CN" sz="2800" dirty="0">
                <a:latin typeface="PingFang SC" panose="020B0400000000000000" pitchFamily="34" charset="-122"/>
                <a:ea typeface="PingFang SC" panose="020B0400000000000000" pitchFamily="34" charset="-122"/>
              </a:rPr>
              <a:t>20</a:t>
            </a:r>
            <a:r>
              <a:rPr lang="zh-CN" altLang="zh-CN" sz="2800" dirty="0">
                <a:latin typeface="PingFang SC" panose="020B0400000000000000" pitchFamily="34" charset="-122"/>
                <a:ea typeface="PingFang SC" panose="020B0400000000000000" pitchFamily="34" charset="-122"/>
              </a:rPr>
              <a:t>，炮弹移动速度</a:t>
            </a:r>
            <a:r>
              <a:rPr lang="en-US" altLang="zh-CN" sz="2800" dirty="0">
                <a:latin typeface="PingFang SC" panose="020B0400000000000000" pitchFamily="34" charset="-122"/>
                <a:ea typeface="PingFang SC" panose="020B0400000000000000" pitchFamily="34" charset="-122"/>
              </a:rPr>
              <a:t>20px/tick</a:t>
            </a:r>
            <a:r>
              <a:rPr lang="zh-CN" altLang="zh-CN" sz="2800" dirty="0">
                <a:latin typeface="PingFang SC" panose="020B0400000000000000" pitchFamily="34" charset="-122"/>
                <a:ea typeface="PingFang SC" panose="020B0400000000000000" pitchFamily="34" charset="-122"/>
              </a:rPr>
              <a:t>；射击周期</a:t>
            </a:r>
            <a:r>
              <a:rPr lang="en-US" altLang="zh-CN" sz="2800" dirty="0">
                <a:latin typeface="PingFang SC" panose="020B0400000000000000" pitchFamily="34" charset="-122"/>
                <a:ea typeface="PingFang SC" panose="020B0400000000000000" pitchFamily="34" charset="-122"/>
              </a:rPr>
              <a:t>10ticks</a:t>
            </a:r>
            <a:r>
              <a:rPr lang="zh-CN" altLang="zh-CN" sz="2800" dirty="0">
                <a:latin typeface="PingFang SC" panose="020B0400000000000000" pitchFamily="34" charset="-122"/>
                <a:ea typeface="PingFang SC" panose="020B0400000000000000" pitchFamily="34" charset="-122"/>
              </a:rPr>
              <a:t>；可采集资源，战斗机被歼灭可以再造，消耗资源</a:t>
            </a:r>
            <a:r>
              <a:rPr lang="en-US" altLang="zh-CN" sz="2800" dirty="0">
                <a:latin typeface="PingFang SC" panose="020B0400000000000000" pitchFamily="34" charset="-122"/>
                <a:ea typeface="PingFang SC" panose="020B0400000000000000" pitchFamily="34" charset="-122"/>
              </a:rPr>
              <a:t>100p</a:t>
            </a:r>
            <a:r>
              <a:rPr lang="zh-CN" altLang="zh-CN" sz="2800" dirty="0">
                <a:latin typeface="PingFang SC" panose="020B0400000000000000" pitchFamily="34" charset="-122"/>
                <a:ea typeface="PingFang SC" panose="020B0400000000000000" pitchFamily="34" charset="-122"/>
              </a:rPr>
              <a:t>，建造时间</a:t>
            </a:r>
            <a:r>
              <a:rPr lang="en-US" altLang="zh-CN" sz="2800" dirty="0">
                <a:latin typeface="PingFang SC" panose="020B0400000000000000" pitchFamily="34" charset="-122"/>
                <a:ea typeface="PingFang SC" panose="020B0400000000000000" pitchFamily="34" charset="-122"/>
              </a:rPr>
              <a:t>200ticks</a:t>
            </a:r>
            <a:r>
              <a:rPr lang="zh-CN" altLang="zh-CN" sz="2800" dirty="0">
                <a:latin typeface="PingFang SC" panose="020B0400000000000000" pitchFamily="34" charset="-122"/>
                <a:ea typeface="PingFang SC" panose="020B0400000000000000" pitchFamily="34" charset="-122"/>
              </a:rPr>
              <a:t>；战斗机碰撞体积是半径</a:t>
            </a:r>
            <a:r>
              <a:rPr lang="en-US" altLang="zh-CN" sz="2800" dirty="0">
                <a:latin typeface="PingFang SC" panose="020B0400000000000000" pitchFamily="34" charset="-122"/>
                <a:ea typeface="PingFang SC" panose="020B0400000000000000" pitchFamily="34" charset="-122"/>
              </a:rPr>
              <a:t>5px</a:t>
            </a:r>
            <a:r>
              <a:rPr lang="zh-CN" altLang="zh-CN" sz="2800" dirty="0">
                <a:latin typeface="PingFang SC" panose="020B0400000000000000" pitchFamily="34" charset="-122"/>
                <a:ea typeface="PingFang SC" panose="020B0400000000000000" pitchFamily="34" charset="-122"/>
              </a:rPr>
              <a:t>的圆。 </a:t>
            </a:r>
            <a:endParaRPr lang="en-US" altLang="zh-CN" sz="2800" b="1" dirty="0">
              <a:latin typeface="PingFang SC" panose="020B0400000000000000" pitchFamily="34" charset="-122"/>
              <a:ea typeface="PingFang SC" panose="020B0400000000000000" pitchFamily="34" charset="-122"/>
            </a:endParaRPr>
          </a:p>
          <a:p>
            <a:endParaRPr kumimoji="1" lang="zh-CN"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kumimoji="1" lang="zh-CN" altLang="en-US" dirty="0">
                <a:latin typeface="Hiragino Sans GB W3" panose="020B0300000000000000" pitchFamily="34" charset="-128"/>
                <a:ea typeface="Hiragino Sans GB W3" panose="020B0300000000000000" pitchFamily="34" charset="-128"/>
              </a:rPr>
              <a:t>主逻辑框架</a:t>
            </a:r>
            <a:endParaRPr kumimoji="1" lang="zh-CN" altLang="en-US" dirty="0"/>
          </a:p>
        </p:txBody>
      </p:sp>
      <p:sp>
        <p:nvSpPr>
          <p:cNvPr id="3" name="内容占位符 2"/>
          <p:cNvSpPr>
            <a:spLocks noGrp="1"/>
          </p:cNvSpPr>
          <p:nvPr>
            <p:ph idx="1"/>
          </p:nvPr>
        </p:nvSpPr>
        <p:spPr/>
        <p:txBody>
          <a:bodyPr/>
          <a:lstStyle/>
          <a:p>
            <a:r>
              <a:rPr lang="zh-CN" altLang="zh-CN" sz="2800" b="1" dirty="0">
                <a:latin typeface="PingFang SC" panose="020B0400000000000000" pitchFamily="34" charset="-122"/>
                <a:ea typeface="PingFang SC" panose="020B0400000000000000" pitchFamily="34" charset="-122"/>
              </a:rPr>
              <a:t>资源</a:t>
            </a:r>
            <a:endParaRPr lang="en-US" altLang="zh-CN" sz="2800" b="1" dirty="0">
              <a:latin typeface="PingFang SC" panose="020B0400000000000000" pitchFamily="34" charset="-122"/>
              <a:ea typeface="PingFang SC" panose="020B0400000000000000" pitchFamily="34" charset="-122"/>
            </a:endParaRPr>
          </a:p>
          <a:p>
            <a:r>
              <a:rPr lang="zh-CN" altLang="zh-CN" sz="2800" dirty="0">
                <a:latin typeface="PingFang SC" panose="020B0400000000000000" pitchFamily="34" charset="-122"/>
                <a:ea typeface="PingFang SC" panose="020B0400000000000000" pitchFamily="34" charset="-122"/>
              </a:rPr>
              <a:t>资源是游戏中所有操作都需要的消耗品，单位为</a:t>
            </a:r>
            <a:r>
              <a:rPr lang="en-US" altLang="zh-CN" sz="2800" dirty="0">
                <a:latin typeface="PingFang SC" panose="020B0400000000000000" pitchFamily="34" charset="-122"/>
                <a:ea typeface="PingFang SC" panose="020B0400000000000000" pitchFamily="34" charset="-122"/>
              </a:rPr>
              <a:t>p</a:t>
            </a:r>
            <a:r>
              <a:rPr lang="zh-CN" altLang="zh-CN" sz="2800" dirty="0">
                <a:latin typeface="PingFang SC" panose="020B0400000000000000" pitchFamily="34" charset="-122"/>
                <a:ea typeface="PingFang SC" panose="020B0400000000000000" pitchFamily="34" charset="-122"/>
              </a:rPr>
              <a:t>，在一定的平衡规则策略下全地图自动刷新，形式为地图中的</a:t>
            </a:r>
            <a:r>
              <a:rPr lang="zh-CN" altLang="en-US" sz="2800" dirty="0">
                <a:latin typeface="PingFang SC" panose="020B0400000000000000" pitchFamily="34" charset="-122"/>
                <a:ea typeface="PingFang SC" panose="020B0400000000000000" pitchFamily="34" charset="-122"/>
              </a:rPr>
              <a:t>大、小行星</a:t>
            </a:r>
            <a:r>
              <a:rPr lang="zh-CN" altLang="zh-CN" sz="2800" dirty="0">
                <a:latin typeface="PingFang SC" panose="020B0400000000000000" pitchFamily="34" charset="-122"/>
                <a:ea typeface="PingFang SC" panose="020B0400000000000000" pitchFamily="34" charset="-122"/>
              </a:rPr>
              <a:t>。玩家可以通过开采星球的方式收集资源。开采资源需要耗费一定的时间，只有战斗机可以采集资源。</a:t>
            </a:r>
          </a:p>
          <a:p>
            <a:endParaRPr kumimoji="1" lang="zh-CN"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kumimoji="1" lang="zh-CN" altLang="en-US" dirty="0">
                <a:latin typeface="Hiragino Sans GB W3" panose="020B0300000000000000" pitchFamily="34" charset="-128"/>
                <a:ea typeface="Hiragino Sans GB W3" panose="020B0300000000000000" pitchFamily="34" charset="-128"/>
              </a:rPr>
              <a:t>主逻辑框架</a:t>
            </a:r>
            <a:endParaRPr kumimoji="1" lang="zh-CN" altLang="en-US" dirty="0"/>
          </a:p>
        </p:txBody>
      </p:sp>
      <p:sp>
        <p:nvSpPr>
          <p:cNvPr id="3" name="内容占位符 2"/>
          <p:cNvSpPr>
            <a:spLocks noGrp="1"/>
          </p:cNvSpPr>
          <p:nvPr>
            <p:ph idx="1"/>
          </p:nvPr>
        </p:nvSpPr>
        <p:spPr/>
        <p:txBody>
          <a:bodyPr/>
          <a:lstStyle/>
          <a:p>
            <a:r>
              <a:rPr lang="zh-CN" altLang="zh-CN" sz="2800" b="1" dirty="0">
                <a:latin typeface="PingFang SC" panose="020B0400000000000000" pitchFamily="34" charset="-122"/>
                <a:ea typeface="PingFang SC" panose="020B0400000000000000" pitchFamily="34" charset="-122"/>
              </a:rPr>
              <a:t>视野</a:t>
            </a:r>
            <a:endParaRPr lang="en-US" altLang="zh-CN" sz="2800" b="1" dirty="0">
              <a:latin typeface="PingFang SC" panose="020B0400000000000000" pitchFamily="34" charset="-122"/>
              <a:ea typeface="PingFang SC" panose="020B0400000000000000" pitchFamily="34" charset="-122"/>
            </a:endParaRPr>
          </a:p>
          <a:p>
            <a:r>
              <a:rPr lang="zh-CN" altLang="zh-CN" sz="2800" dirty="0">
                <a:latin typeface="PingFang SC" panose="020B0400000000000000" pitchFamily="34" charset="-122"/>
                <a:ea typeface="PingFang SC" panose="020B0400000000000000" pitchFamily="34" charset="-122"/>
              </a:rPr>
              <a:t>每个战斗机只能看到其运动方向左右</a:t>
            </a:r>
            <a:r>
              <a:rPr lang="en-US" altLang="zh-CN" sz="2800" dirty="0">
                <a:latin typeface="PingFang SC" panose="020B0400000000000000" pitchFamily="34" charset="-122"/>
                <a:ea typeface="PingFang SC" panose="020B0400000000000000" pitchFamily="34" charset="-122"/>
              </a:rPr>
              <a:t>30</a:t>
            </a:r>
            <a:r>
              <a:rPr lang="zh-CN" altLang="zh-CN" sz="2800" dirty="0">
                <a:latin typeface="PingFang SC" panose="020B0400000000000000" pitchFamily="34" charset="-122"/>
                <a:ea typeface="PingFang SC" panose="020B0400000000000000" pitchFamily="34" charset="-122"/>
              </a:rPr>
              <a:t>度区间，深度</a:t>
            </a:r>
            <a:r>
              <a:rPr lang="en-US" altLang="zh-CN" sz="2800" dirty="0">
                <a:latin typeface="PingFang SC" panose="020B0400000000000000" pitchFamily="34" charset="-122"/>
                <a:ea typeface="PingFang SC" panose="020B0400000000000000" pitchFamily="34" charset="-122"/>
              </a:rPr>
              <a:t>200px</a:t>
            </a:r>
            <a:r>
              <a:rPr lang="zh-CN" altLang="zh-CN" sz="2800" dirty="0">
                <a:latin typeface="PingFang SC" panose="020B0400000000000000" pitchFamily="34" charset="-122"/>
                <a:ea typeface="PingFang SC" panose="020B0400000000000000" pitchFamily="34" charset="-122"/>
              </a:rPr>
              <a:t>的实体，静止状态下，每个战斗机可以看到自身为中心半径</a:t>
            </a:r>
            <a:r>
              <a:rPr lang="en-US" altLang="zh-CN" sz="2800" dirty="0">
                <a:latin typeface="PingFang SC" panose="020B0400000000000000" pitchFamily="34" charset="-122"/>
                <a:ea typeface="PingFang SC" panose="020B0400000000000000" pitchFamily="34" charset="-122"/>
              </a:rPr>
              <a:t>75px</a:t>
            </a:r>
            <a:r>
              <a:rPr lang="zh-CN" altLang="zh-CN" sz="2800" dirty="0">
                <a:latin typeface="PingFang SC" panose="020B0400000000000000" pitchFamily="34" charset="-122"/>
                <a:ea typeface="PingFang SC" panose="020B0400000000000000" pitchFamily="34" charset="-122"/>
              </a:rPr>
              <a:t>的圆内的实体；每个轰炸机可以看到自身为中心半径</a:t>
            </a:r>
            <a:r>
              <a:rPr lang="en-US" altLang="zh-CN" sz="2800" dirty="0">
                <a:latin typeface="PingFang SC" panose="020B0400000000000000" pitchFamily="34" charset="-122"/>
                <a:ea typeface="PingFang SC" panose="020B0400000000000000" pitchFamily="34" charset="-122"/>
              </a:rPr>
              <a:t>50px</a:t>
            </a:r>
            <a:r>
              <a:rPr lang="zh-CN" altLang="zh-CN" sz="2800" dirty="0">
                <a:latin typeface="PingFang SC" panose="020B0400000000000000" pitchFamily="34" charset="-122"/>
                <a:ea typeface="PingFang SC" panose="020B0400000000000000" pitchFamily="34" charset="-122"/>
              </a:rPr>
              <a:t>的圆内的实体；航母可以看到自身为中心半径</a:t>
            </a:r>
            <a:r>
              <a:rPr lang="en-US" altLang="zh-CN" sz="2800" dirty="0">
                <a:latin typeface="PingFang SC" panose="020B0400000000000000" pitchFamily="34" charset="-122"/>
                <a:ea typeface="PingFang SC" panose="020B0400000000000000" pitchFamily="34" charset="-122"/>
              </a:rPr>
              <a:t>60px</a:t>
            </a:r>
            <a:r>
              <a:rPr lang="zh-CN" altLang="zh-CN" sz="2800" dirty="0">
                <a:latin typeface="PingFang SC" panose="020B0400000000000000" pitchFamily="34" charset="-122"/>
                <a:ea typeface="PingFang SC" panose="020B0400000000000000" pitchFamily="34" charset="-122"/>
              </a:rPr>
              <a:t>的圆内的实体。视野内的实体信息会以相对距离和相对方向的方式返回。</a:t>
            </a:r>
          </a:p>
          <a:p>
            <a:endParaRPr kumimoji="1" lang="zh-CN"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kumimoji="1" lang="zh-CN" altLang="en-US" dirty="0">
                <a:latin typeface="Hiragino Sans GB W3" panose="020B0300000000000000" pitchFamily="34" charset="-128"/>
                <a:ea typeface="Hiragino Sans GB W3" panose="020B0300000000000000" pitchFamily="34" charset="-128"/>
              </a:rPr>
              <a:t>主逻辑框架</a:t>
            </a:r>
            <a:endParaRPr kumimoji="1" lang="zh-CN" altLang="en-US" dirty="0"/>
          </a:p>
        </p:txBody>
      </p:sp>
      <p:sp>
        <p:nvSpPr>
          <p:cNvPr id="3" name="内容占位符 2"/>
          <p:cNvSpPr>
            <a:spLocks noGrp="1"/>
          </p:cNvSpPr>
          <p:nvPr>
            <p:ph idx="1"/>
          </p:nvPr>
        </p:nvSpPr>
        <p:spPr/>
        <p:txBody>
          <a:bodyPr/>
          <a:lstStyle/>
          <a:p>
            <a:r>
              <a:rPr lang="zh-CN" altLang="zh-CN" b="1" dirty="0"/>
              <a:t>唯一复活机制：</a:t>
            </a:r>
            <a:r>
              <a:rPr lang="zh-CN" altLang="en-US" dirty="0"/>
              <a:t>只有玩家的战斗机可以重新建造</a:t>
            </a:r>
            <a:r>
              <a:rPr lang="zh-CN" altLang="zh-CN" dirty="0"/>
              <a:t>。</a:t>
            </a:r>
          </a:p>
          <a:p>
            <a:r>
              <a:rPr lang="zh-CN" altLang="zh-CN" b="1" dirty="0"/>
              <a:t>失败机制：</a:t>
            </a:r>
            <a:r>
              <a:rPr lang="zh-CN" altLang="zh-CN" dirty="0"/>
              <a:t>当一方单位被全歼时，失败</a:t>
            </a:r>
            <a:r>
              <a:rPr lang="zh-CN" altLang="en-US" dirty="0"/>
              <a:t>。当游戏时间用尽时，失败。</a:t>
            </a:r>
            <a:endParaRPr lang="en-US" altLang="zh-CN" dirty="0"/>
          </a:p>
          <a:p>
            <a:r>
              <a:rPr kumimoji="1" lang="zh-CN" altLang="en-US" b="1" dirty="0"/>
              <a:t>胜利机制：</a:t>
            </a:r>
            <a:r>
              <a:rPr kumimoji="1" lang="zh-CN" altLang="en-US" dirty="0"/>
              <a:t>当只有一方单位未被全歼时，该玩家胜利。</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2" y="1167332"/>
            <a:ext cx="9601196" cy="1303867"/>
          </a:xfrm>
        </p:spPr>
        <p:txBody>
          <a:bodyPr>
            <a:normAutofit/>
          </a:bodyPr>
          <a:lstStyle/>
          <a:p>
            <a:r>
              <a:rPr kumimoji="1" lang="zh-CN" altLang="en-US" sz="6000" dirty="0">
                <a:latin typeface="Hiragino Sans GB W3" panose="020B0300000000000000" pitchFamily="34" charset="-128"/>
                <a:ea typeface="Hiragino Sans GB W3" panose="020B0300000000000000" pitchFamily="34" charset="-128"/>
              </a:rPr>
              <a:t>项目概要介绍</a:t>
            </a:r>
          </a:p>
        </p:txBody>
      </p:sp>
      <p:sp>
        <p:nvSpPr>
          <p:cNvPr id="3" name="内容占位符 2"/>
          <p:cNvSpPr>
            <a:spLocks noGrp="1"/>
          </p:cNvSpPr>
          <p:nvPr>
            <p:ph idx="1"/>
          </p:nvPr>
        </p:nvSpPr>
        <p:spPr>
          <a:xfrm>
            <a:off x="1295401" y="3135673"/>
            <a:ext cx="9601196" cy="3318936"/>
          </a:xfrm>
        </p:spPr>
        <p:txBody>
          <a:bodyPr>
            <a:normAutofit/>
          </a:bodyPr>
          <a:lstStyle/>
          <a:p>
            <a:pPr algn="ctr"/>
            <a:r>
              <a:rPr kumimoji="1" lang="zh-CN" altLang="en-US" sz="3200" dirty="0">
                <a:latin typeface="Heiti SC Medium" pitchFamily="2" charset="-128"/>
                <a:ea typeface="Heiti SC Medium" pitchFamily="2" charset="-128"/>
              </a:rPr>
              <a:t>项目简介</a:t>
            </a:r>
            <a:endParaRPr kumimoji="1" lang="en-US" altLang="zh-CN" sz="3200" dirty="0">
              <a:latin typeface="Heiti SC Medium" pitchFamily="2" charset="-128"/>
              <a:ea typeface="Heiti SC Medium" pitchFamily="2" charset="-128"/>
            </a:endParaRPr>
          </a:p>
          <a:p>
            <a:pPr algn="ctr"/>
            <a:r>
              <a:rPr kumimoji="1" lang="zh-CN" altLang="en-US" sz="3200" dirty="0">
                <a:latin typeface="Heiti SC Medium" pitchFamily="2" charset="-128"/>
                <a:ea typeface="Heiti SC Medium" pitchFamily="2" charset="-128"/>
              </a:rPr>
              <a:t>开发团队简介</a:t>
            </a:r>
            <a:endParaRPr kumimoji="1" lang="en-US" altLang="zh-CN" sz="3200" dirty="0">
              <a:latin typeface="Heiti SC Medium" pitchFamily="2" charset="-128"/>
              <a:ea typeface="Heiti SC Medium" pitchFamily="2" charset="-128"/>
            </a:endParaRPr>
          </a:p>
          <a:p>
            <a:pPr algn="ctr"/>
            <a:r>
              <a:rPr kumimoji="1" lang="zh-CN" altLang="en-US" sz="3200" dirty="0">
                <a:latin typeface="Heiti SC Medium" pitchFamily="2" charset="-128"/>
                <a:ea typeface="Heiti SC Medium" pitchFamily="2" charset="-128"/>
              </a:rPr>
              <a:t>成员分工</a:t>
            </a:r>
            <a:endParaRPr kumimoji="1" lang="en-US" altLang="zh-CN" sz="3200" dirty="0">
              <a:latin typeface="Heiti SC Medium" pitchFamily="2" charset="-128"/>
              <a:ea typeface="Heiti SC Medium" pitchFamily="2" charset="-128"/>
            </a:endParaRPr>
          </a:p>
          <a:p>
            <a:endParaRPr kumimoji="1" lang="zh-CN" altLang="en-US" sz="3200" dirty="0">
              <a:latin typeface="Heiti SC Medium" pitchFamily="2" charset="-128"/>
              <a:ea typeface="Heiti SC Medium" pitchFamily="2" charset="-128"/>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kumimoji="1" lang="zh-CN" altLang="en-US" dirty="0">
                <a:latin typeface="Hiragino Sans GB W3" panose="020B0300000000000000" pitchFamily="34" charset="-128"/>
                <a:ea typeface="Hiragino Sans GB W3" panose="020B0300000000000000" pitchFamily="34" charset="-128"/>
              </a:rPr>
              <a:t>功能设计</a:t>
            </a:r>
          </a:p>
        </p:txBody>
      </p:sp>
      <p:sp>
        <p:nvSpPr>
          <p:cNvPr id="3" name="内容占位符 2"/>
          <p:cNvSpPr>
            <a:spLocks noGrp="1"/>
          </p:cNvSpPr>
          <p:nvPr>
            <p:ph idx="1"/>
          </p:nvPr>
        </p:nvSpPr>
        <p:spPr/>
        <p:txBody>
          <a:bodyPr/>
          <a:lstStyle/>
          <a:p>
            <a:r>
              <a:rPr lang="zh-CN" altLang="zh-CN" sz="2800" b="1" dirty="0">
                <a:latin typeface="PingFang SC" panose="020B0400000000000000" pitchFamily="34" charset="-122"/>
                <a:ea typeface="PingFang SC" panose="020B0400000000000000" pitchFamily="34" charset="-122"/>
              </a:rPr>
              <a:t>提供网络接口供玩家编写设计飞机的</a:t>
            </a:r>
            <a:r>
              <a:rPr lang="en-US" altLang="zh-CN" sz="2800" b="1" dirty="0">
                <a:latin typeface="PingFang SC" panose="020B0400000000000000" pitchFamily="34" charset="-122"/>
                <a:ea typeface="PingFang SC" panose="020B0400000000000000" pitchFamily="34" charset="-122"/>
              </a:rPr>
              <a:t>AI</a:t>
            </a:r>
            <a:r>
              <a:rPr lang="zh-CN" altLang="zh-CN" sz="2800" b="1" dirty="0">
                <a:latin typeface="PingFang SC" panose="020B0400000000000000" pitchFamily="34" charset="-122"/>
                <a:ea typeface="PingFang SC" panose="020B0400000000000000" pitchFamily="34" charset="-122"/>
              </a:rPr>
              <a:t>进行对战。</a:t>
            </a:r>
          </a:p>
          <a:p>
            <a:r>
              <a:rPr lang="zh-CN" altLang="zh-CN" sz="2800" dirty="0">
                <a:latin typeface="PingFang SC" panose="020B0400000000000000" pitchFamily="34" charset="-122"/>
                <a:ea typeface="PingFang SC" panose="020B0400000000000000" pitchFamily="34" charset="-122"/>
              </a:rPr>
              <a:t>平台提供</a:t>
            </a:r>
            <a:r>
              <a:rPr lang="en-US" altLang="zh-CN" sz="2800" dirty="0">
                <a:latin typeface="PingFang SC" panose="020B0400000000000000" pitchFamily="34" charset="-122"/>
                <a:ea typeface="PingFang SC" panose="020B0400000000000000" pitchFamily="34" charset="-122"/>
              </a:rPr>
              <a:t>WebSocket</a:t>
            </a:r>
            <a:r>
              <a:rPr lang="zh-CN" altLang="zh-CN" sz="2800" dirty="0">
                <a:latin typeface="PingFang SC" panose="020B0400000000000000" pitchFamily="34" charset="-122"/>
                <a:ea typeface="PingFang SC" panose="020B0400000000000000" pitchFamily="34" charset="-122"/>
              </a:rPr>
              <a:t>接口供</a:t>
            </a:r>
            <a:r>
              <a:rPr lang="en-US" altLang="zh-CN" sz="2800" dirty="0">
                <a:latin typeface="PingFang SC" panose="020B0400000000000000" pitchFamily="34" charset="-122"/>
                <a:ea typeface="PingFang SC" panose="020B0400000000000000" pitchFamily="34" charset="-122"/>
              </a:rPr>
              <a:t>AI</a:t>
            </a:r>
            <a:r>
              <a:rPr lang="zh-CN" altLang="zh-CN" sz="2800" dirty="0">
                <a:latin typeface="PingFang SC" panose="020B0400000000000000" pitchFamily="34" charset="-122"/>
                <a:ea typeface="PingFang SC" panose="020B0400000000000000" pitchFamily="34" charset="-122"/>
              </a:rPr>
              <a:t>玩家进行操作，使用</a:t>
            </a:r>
            <a:r>
              <a:rPr lang="en-US" altLang="zh-CN" sz="2800" dirty="0">
                <a:latin typeface="PingFang SC" panose="020B0400000000000000" pitchFamily="34" charset="-122"/>
                <a:ea typeface="PingFang SC" panose="020B0400000000000000" pitchFamily="34" charset="-122"/>
              </a:rPr>
              <a:t>JSON</a:t>
            </a:r>
            <a:r>
              <a:rPr lang="zh-CN" altLang="zh-CN" sz="2800" dirty="0">
                <a:latin typeface="PingFang SC" panose="020B0400000000000000" pitchFamily="34" charset="-122"/>
                <a:ea typeface="PingFang SC" panose="020B0400000000000000" pitchFamily="34" charset="-122"/>
              </a:rPr>
              <a:t>格式传递数据。接口提供两种调用形式，请求和订阅数据。接口具有不同的频</a:t>
            </a:r>
            <a:r>
              <a:rPr lang="zh-CN" altLang="en-US" sz="2800" dirty="0">
                <a:latin typeface="PingFang SC" panose="020B0400000000000000" pitchFamily="34" charset="-122"/>
                <a:ea typeface="PingFang SC" panose="020B0400000000000000" pitchFamily="34" charset="-122"/>
              </a:rPr>
              <a:t>限</a:t>
            </a:r>
            <a:r>
              <a:rPr lang="zh-CN" altLang="zh-CN" sz="2800" dirty="0">
                <a:latin typeface="PingFang SC" panose="020B0400000000000000" pitchFamily="34" charset="-122"/>
                <a:ea typeface="PingFang SC" panose="020B0400000000000000" pitchFamily="34" charset="-122"/>
              </a:rPr>
              <a:t>规则。平台对</a:t>
            </a:r>
            <a:r>
              <a:rPr lang="en-US" altLang="zh-CN" sz="2800" dirty="0">
                <a:latin typeface="PingFang SC" panose="020B0400000000000000" pitchFamily="34" charset="-122"/>
                <a:ea typeface="PingFang SC" panose="020B0400000000000000" pitchFamily="34" charset="-122"/>
              </a:rPr>
              <a:t>Golang</a:t>
            </a:r>
            <a:r>
              <a:rPr lang="zh-CN" altLang="zh-CN" sz="2800" dirty="0">
                <a:latin typeface="PingFang SC" panose="020B0400000000000000" pitchFamily="34" charset="-122"/>
                <a:ea typeface="PingFang SC" panose="020B0400000000000000" pitchFamily="34" charset="-122"/>
              </a:rPr>
              <a:t>、</a:t>
            </a:r>
            <a:r>
              <a:rPr lang="en-US" altLang="zh-CN" sz="2800" dirty="0">
                <a:latin typeface="PingFang SC" panose="020B0400000000000000" pitchFamily="34" charset="-122"/>
                <a:ea typeface="PingFang SC" panose="020B0400000000000000" pitchFamily="34" charset="-122"/>
              </a:rPr>
              <a:t>Python</a:t>
            </a:r>
            <a:r>
              <a:rPr lang="zh-CN" altLang="zh-CN" sz="2800" dirty="0">
                <a:latin typeface="PingFang SC" panose="020B0400000000000000" pitchFamily="34" charset="-122"/>
                <a:ea typeface="PingFang SC" panose="020B0400000000000000" pitchFamily="34" charset="-122"/>
              </a:rPr>
              <a:t>、</a:t>
            </a:r>
            <a:r>
              <a:rPr lang="en-US" altLang="zh-CN" sz="2800" dirty="0">
                <a:latin typeface="PingFang SC" panose="020B0400000000000000" pitchFamily="34" charset="-122"/>
                <a:ea typeface="PingFang SC" panose="020B0400000000000000" pitchFamily="34" charset="-122"/>
              </a:rPr>
              <a:t>Java</a:t>
            </a:r>
            <a:r>
              <a:rPr lang="zh-CN" altLang="zh-CN" sz="2800" dirty="0">
                <a:latin typeface="PingFang SC" panose="020B0400000000000000" pitchFamily="34" charset="-122"/>
                <a:ea typeface="PingFang SC" panose="020B0400000000000000" pitchFamily="34" charset="-122"/>
              </a:rPr>
              <a:t>等语言提供</a:t>
            </a:r>
            <a:r>
              <a:rPr lang="en-US" altLang="zh-CN" sz="2800" dirty="0">
                <a:latin typeface="PingFang SC" panose="020B0400000000000000" pitchFamily="34" charset="-122"/>
                <a:ea typeface="PingFang SC" panose="020B0400000000000000" pitchFamily="34" charset="-122"/>
              </a:rPr>
              <a:t>SDK</a:t>
            </a:r>
            <a:r>
              <a:rPr lang="zh-CN" altLang="zh-CN" sz="2800" dirty="0">
                <a:latin typeface="PingFang SC" panose="020B0400000000000000" pitchFamily="34" charset="-122"/>
                <a:ea typeface="PingFang SC" panose="020B0400000000000000" pitchFamily="34" charset="-122"/>
              </a:rPr>
              <a:t>和接入文档协助玩家整合策略操作。</a:t>
            </a:r>
          </a:p>
          <a:p>
            <a:endParaRPr kumimoji="1" lang="zh-CN"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kumimoji="1" lang="zh-CN" altLang="en-US" dirty="0">
                <a:latin typeface="Hiragino Sans GB W3" panose="020B0300000000000000" pitchFamily="34" charset="-128"/>
                <a:ea typeface="Hiragino Sans GB W3" panose="020B0300000000000000" pitchFamily="34" charset="-128"/>
              </a:rPr>
              <a:t>网络接口</a:t>
            </a:r>
          </a:p>
        </p:txBody>
      </p:sp>
      <p:sp>
        <p:nvSpPr>
          <p:cNvPr id="3" name="内容占位符 2"/>
          <p:cNvSpPr>
            <a:spLocks noGrp="1"/>
          </p:cNvSpPr>
          <p:nvPr>
            <p:ph idx="1"/>
          </p:nvPr>
        </p:nvSpPr>
        <p:spPr/>
        <p:txBody>
          <a:bodyPr>
            <a:normAutofit fontScale="92500"/>
          </a:bodyPr>
          <a:lstStyle/>
          <a:p>
            <a:r>
              <a:rPr lang="zh-CN" altLang="zh-CN" sz="2800" b="1" dirty="0">
                <a:latin typeface="PingFang SC" panose="020B0400000000000000" pitchFamily="34" charset="-122"/>
                <a:ea typeface="PingFang SC" panose="020B0400000000000000" pitchFamily="34" charset="-122"/>
              </a:rPr>
              <a:t>鉴权： </a:t>
            </a:r>
            <a:r>
              <a:rPr lang="zh-CN" altLang="zh-CN" sz="2800" dirty="0">
                <a:latin typeface="PingFang SC" panose="020B0400000000000000" pitchFamily="34" charset="-122"/>
                <a:ea typeface="PingFang SC" panose="020B0400000000000000" pitchFamily="34" charset="-122"/>
              </a:rPr>
              <a:t>建立</a:t>
            </a:r>
            <a:r>
              <a:rPr lang="en-US" altLang="zh-CN" sz="2800" dirty="0">
                <a:latin typeface="PingFang SC" panose="020B0400000000000000" pitchFamily="34" charset="-122"/>
                <a:ea typeface="PingFang SC" panose="020B0400000000000000" pitchFamily="34" charset="-122"/>
              </a:rPr>
              <a:t>WebSocket</a:t>
            </a:r>
            <a:r>
              <a:rPr lang="zh-CN" altLang="zh-CN" sz="2800" dirty="0">
                <a:latin typeface="PingFang SC" panose="020B0400000000000000" pitchFamily="34" charset="-122"/>
                <a:ea typeface="PingFang SC" panose="020B0400000000000000" pitchFamily="34" charset="-122"/>
              </a:rPr>
              <a:t>连接时，玩家需要向平台发送鉴权信息以确定玩家身份。重复发送鉴权请求会触发平台</a:t>
            </a:r>
            <a:r>
              <a:rPr lang="zh-CN" altLang="en-US" sz="2800" dirty="0">
                <a:latin typeface="PingFang SC" panose="020B0400000000000000" pitchFamily="34" charset="-122"/>
                <a:ea typeface="PingFang SC" panose="020B0400000000000000" pitchFamily="34" charset="-122"/>
              </a:rPr>
              <a:t>断连</a:t>
            </a:r>
            <a:r>
              <a:rPr lang="zh-CN" altLang="zh-CN" sz="2800" dirty="0">
                <a:latin typeface="PingFang SC" panose="020B0400000000000000" pitchFamily="34" charset="-122"/>
                <a:ea typeface="PingFang SC" panose="020B0400000000000000" pitchFamily="34" charset="-122"/>
              </a:rPr>
              <a:t>。鉴权接口的频限规则为</a:t>
            </a:r>
            <a:r>
              <a:rPr lang="en-US" altLang="zh-CN" sz="2800" dirty="0">
                <a:latin typeface="PingFang SC" panose="020B0400000000000000" pitchFamily="34" charset="-122"/>
                <a:ea typeface="PingFang SC" panose="020B0400000000000000" pitchFamily="34" charset="-122"/>
              </a:rPr>
              <a:t>1</a:t>
            </a:r>
            <a:r>
              <a:rPr lang="zh-CN" altLang="zh-CN" sz="2800" dirty="0">
                <a:latin typeface="PingFang SC" panose="020B0400000000000000" pitchFamily="34" charset="-122"/>
                <a:ea typeface="PingFang SC" panose="020B0400000000000000" pitchFamily="34" charset="-122"/>
              </a:rPr>
              <a:t>次</a:t>
            </a:r>
            <a:r>
              <a:rPr lang="en-US" altLang="zh-CN" sz="2800" dirty="0">
                <a:latin typeface="PingFang SC" panose="020B0400000000000000" pitchFamily="34" charset="-122"/>
                <a:ea typeface="PingFang SC" panose="020B0400000000000000" pitchFamily="34" charset="-122"/>
              </a:rPr>
              <a:t>/1</a:t>
            </a:r>
            <a:r>
              <a:rPr lang="zh-CN" altLang="zh-CN" sz="2800" dirty="0">
                <a:latin typeface="PingFang SC" panose="020B0400000000000000" pitchFamily="34" charset="-122"/>
                <a:ea typeface="PingFang SC" panose="020B0400000000000000" pitchFamily="34" charset="-122"/>
              </a:rPr>
              <a:t>秒。</a:t>
            </a:r>
          </a:p>
          <a:p>
            <a:r>
              <a:rPr lang="zh-CN" altLang="zh-CN" sz="2800" b="1" dirty="0">
                <a:latin typeface="PingFang SC" panose="020B0400000000000000" pitchFamily="34" charset="-122"/>
                <a:ea typeface="PingFang SC" panose="020B0400000000000000" pitchFamily="34" charset="-122"/>
              </a:rPr>
              <a:t>请求：</a:t>
            </a:r>
            <a:r>
              <a:rPr lang="zh-CN" altLang="zh-CN" sz="2800" dirty="0">
                <a:latin typeface="PingFang SC" panose="020B0400000000000000" pitchFamily="34" charset="-122"/>
                <a:ea typeface="PingFang SC" panose="020B0400000000000000" pitchFamily="34" charset="-122"/>
              </a:rPr>
              <a:t>玩家可以根据自身策略的需求通过建立的</a:t>
            </a:r>
            <a:r>
              <a:rPr lang="en-US" altLang="zh-CN" sz="2800" dirty="0">
                <a:latin typeface="PingFang SC" panose="020B0400000000000000" pitchFamily="34" charset="-122"/>
                <a:ea typeface="PingFang SC" panose="020B0400000000000000" pitchFamily="34" charset="-122"/>
              </a:rPr>
              <a:t>WebSocket</a:t>
            </a:r>
            <a:r>
              <a:rPr lang="zh-CN" altLang="zh-CN" sz="2800" dirty="0">
                <a:latin typeface="PingFang SC" panose="020B0400000000000000" pitchFamily="34" charset="-122"/>
                <a:ea typeface="PingFang SC" panose="020B0400000000000000" pitchFamily="34" charset="-122"/>
              </a:rPr>
              <a:t>连接向平台发送请求数据，平台接受请求后，会通过建立的连接发送相应的数据。请求接口必须在鉴权成功后才能成功调用，否则返回报错信息。请求接口的频限规则为</a:t>
            </a:r>
            <a:r>
              <a:rPr lang="en-US" altLang="zh-CN" sz="2800" dirty="0">
                <a:latin typeface="PingFang SC" panose="020B0400000000000000" pitchFamily="34" charset="-122"/>
                <a:ea typeface="PingFang SC" panose="020B0400000000000000" pitchFamily="34" charset="-122"/>
              </a:rPr>
              <a:t> 200</a:t>
            </a:r>
            <a:r>
              <a:rPr lang="zh-CN" altLang="zh-CN" sz="2800" dirty="0">
                <a:latin typeface="PingFang SC" panose="020B0400000000000000" pitchFamily="34" charset="-122"/>
                <a:ea typeface="PingFang SC" panose="020B0400000000000000" pitchFamily="34" charset="-122"/>
              </a:rPr>
              <a:t>次</a:t>
            </a:r>
            <a:r>
              <a:rPr lang="en-US" altLang="zh-CN" sz="2800" dirty="0">
                <a:latin typeface="PingFang SC" panose="020B0400000000000000" pitchFamily="34" charset="-122"/>
                <a:ea typeface="PingFang SC" panose="020B0400000000000000" pitchFamily="34" charset="-122"/>
              </a:rPr>
              <a:t>/10</a:t>
            </a:r>
            <a:r>
              <a:rPr lang="zh-CN" altLang="zh-CN" sz="2800" dirty="0">
                <a:latin typeface="PingFang SC" panose="020B0400000000000000" pitchFamily="34" charset="-122"/>
                <a:ea typeface="PingFang SC" panose="020B0400000000000000" pitchFamily="34" charset="-122"/>
              </a:rPr>
              <a:t>秒。</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kumimoji="1" lang="zh-CN" altLang="en-US" dirty="0">
                <a:latin typeface="Hiragino Sans GB W3" panose="020B0300000000000000" pitchFamily="34" charset="-128"/>
                <a:ea typeface="Hiragino Sans GB W3" panose="020B0300000000000000" pitchFamily="34" charset="-128"/>
              </a:rPr>
              <a:t>网络接口</a:t>
            </a:r>
            <a:endParaRPr kumimoji="1" lang="zh-CN" altLang="en-US" dirty="0"/>
          </a:p>
        </p:txBody>
      </p:sp>
      <p:sp>
        <p:nvSpPr>
          <p:cNvPr id="3" name="内容占位符 2"/>
          <p:cNvSpPr>
            <a:spLocks noGrp="1"/>
          </p:cNvSpPr>
          <p:nvPr>
            <p:ph idx="1"/>
          </p:nvPr>
        </p:nvSpPr>
        <p:spPr/>
        <p:txBody>
          <a:bodyPr/>
          <a:lstStyle/>
          <a:p>
            <a:r>
              <a:rPr lang="zh-CN" altLang="zh-CN" sz="2800" b="1" dirty="0">
                <a:latin typeface="PingFang SC" panose="020B0400000000000000" pitchFamily="34" charset="-122"/>
                <a:ea typeface="PingFang SC" panose="020B0400000000000000" pitchFamily="34" charset="-122"/>
              </a:rPr>
              <a:t>订阅</a:t>
            </a:r>
            <a:r>
              <a:rPr lang="zh-CN" altLang="zh-CN" sz="2800" dirty="0">
                <a:latin typeface="PingFang SC" panose="020B0400000000000000" pitchFamily="34" charset="-122"/>
                <a:ea typeface="PingFang SC" panose="020B0400000000000000" pitchFamily="34" charset="-122"/>
              </a:rPr>
              <a:t>：玩家可通过向平台发送订阅请求来订阅不同的状态数据，订阅成功后，平台通过建立的</a:t>
            </a:r>
            <a:r>
              <a:rPr lang="en-US" altLang="zh-CN" sz="2800" dirty="0">
                <a:latin typeface="PingFang SC" panose="020B0400000000000000" pitchFamily="34" charset="-122"/>
                <a:ea typeface="PingFang SC" panose="020B0400000000000000" pitchFamily="34" charset="-122"/>
              </a:rPr>
              <a:t>WebSocket</a:t>
            </a:r>
            <a:r>
              <a:rPr lang="zh-CN" altLang="zh-CN" sz="2800" dirty="0">
                <a:latin typeface="PingFang SC" panose="020B0400000000000000" pitchFamily="34" charset="-122"/>
                <a:ea typeface="PingFang SC" panose="020B0400000000000000" pitchFamily="34" charset="-122"/>
              </a:rPr>
              <a:t>向玩家推送一次全量数据，并在玩家订阅的数据改变时，实时向玩家推送增量数据。平台只执行收到的第一个重复订阅请求。订阅接口必须在鉴权成功后才能成功调用，否则返回报错信息。订阅接口的频限规则为</a:t>
            </a:r>
            <a:r>
              <a:rPr lang="en-US" altLang="zh-CN" sz="2800" dirty="0">
                <a:latin typeface="PingFang SC" panose="020B0400000000000000" pitchFamily="34" charset="-122"/>
                <a:ea typeface="PingFang SC" panose="020B0400000000000000" pitchFamily="34" charset="-122"/>
              </a:rPr>
              <a:t>200</a:t>
            </a:r>
            <a:r>
              <a:rPr lang="zh-CN" altLang="zh-CN" sz="2800" dirty="0">
                <a:latin typeface="PingFang SC" panose="020B0400000000000000" pitchFamily="34" charset="-122"/>
                <a:ea typeface="PingFang SC" panose="020B0400000000000000" pitchFamily="34" charset="-122"/>
              </a:rPr>
              <a:t>次</a:t>
            </a:r>
            <a:r>
              <a:rPr lang="en-US" altLang="zh-CN" sz="2800" dirty="0">
                <a:latin typeface="PingFang SC" panose="020B0400000000000000" pitchFamily="34" charset="-122"/>
                <a:ea typeface="PingFang SC" panose="020B0400000000000000" pitchFamily="34" charset="-122"/>
              </a:rPr>
              <a:t>/10</a:t>
            </a:r>
            <a:r>
              <a:rPr lang="zh-CN" altLang="zh-CN" sz="2800" dirty="0">
                <a:latin typeface="PingFang SC" panose="020B0400000000000000" pitchFamily="34" charset="-122"/>
                <a:ea typeface="PingFang SC" panose="020B0400000000000000" pitchFamily="34" charset="-122"/>
              </a:rPr>
              <a:t>秒。</a:t>
            </a:r>
            <a:endParaRPr kumimoji="1" lang="zh-CN" altLang="en-US" sz="2800" dirty="0">
              <a:latin typeface="PingFang SC" panose="020B0400000000000000" pitchFamily="34" charset="-122"/>
              <a:ea typeface="PingFang SC" panose="020B0400000000000000" pitchFamily="34" charset="-122"/>
            </a:endParaRPr>
          </a:p>
          <a:p>
            <a:endParaRPr kumimoji="1" lang="zh-CN"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kumimoji="1" lang="zh-CN" altLang="en-US" dirty="0">
                <a:latin typeface="Hiragino Sans GB W3" panose="020B0300000000000000" pitchFamily="34" charset="-128"/>
                <a:ea typeface="Hiragino Sans GB W3" panose="020B0300000000000000" pitchFamily="34" charset="-128"/>
              </a:rPr>
              <a:t>核心模块功能描述</a:t>
            </a:r>
          </a:p>
        </p:txBody>
      </p:sp>
      <p:pic>
        <p:nvPicPr>
          <p:cNvPr id="4" name="内容占位符 3"/>
          <p:cNvPicPr>
            <a:picLocks noGrp="1"/>
          </p:cNvPicPr>
          <p:nvPr>
            <p:ph idx="1"/>
          </p:nvPr>
        </p:nvPicPr>
        <p:blipFill>
          <a:blip r:embed="rId2"/>
          <a:stretch>
            <a:fillRect/>
          </a:stretch>
        </p:blipFill>
        <p:spPr>
          <a:xfrm>
            <a:off x="5625296" y="704340"/>
            <a:ext cx="6127829" cy="5557564"/>
          </a:xfrm>
          <a:prstGeom prst="rect">
            <a:avLst/>
          </a:prstGeom>
        </p:spPr>
      </p:pic>
      <p:sp>
        <p:nvSpPr>
          <p:cNvPr id="5" name="文本框 4"/>
          <p:cNvSpPr txBox="1"/>
          <p:nvPr/>
        </p:nvSpPr>
        <p:spPr>
          <a:xfrm>
            <a:off x="1412111" y="2777924"/>
            <a:ext cx="4699322" cy="523220"/>
          </a:xfrm>
          <a:prstGeom prst="rect">
            <a:avLst/>
          </a:prstGeom>
          <a:noFill/>
        </p:spPr>
        <p:txBody>
          <a:bodyPr wrap="square" rtlCol="0">
            <a:spAutoFit/>
          </a:bodyPr>
          <a:lstStyle/>
          <a:p>
            <a:r>
              <a:rPr kumimoji="1" lang="zh-CN" altLang="en-US" sz="2800" dirty="0">
                <a:latin typeface="PingFang SC" panose="020B0400000000000000" pitchFamily="34" charset="-122"/>
                <a:ea typeface="PingFang SC" panose="020B0400000000000000" pitchFamily="34" charset="-122"/>
              </a:rPr>
              <a:t>核心模块框架如右图所示：</a:t>
            </a:r>
          </a:p>
        </p:txBody>
      </p:sp>
    </p:spTree>
  </p:cSld>
  <p:clrMapOvr>
    <a:masterClrMapping/>
  </p:clrMapOvr>
  <p:transition spd="slow">
    <p:wheel spokes="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dirty="0">
                <a:latin typeface="Hiragino Sans GB W3" panose="020B0300000000000000" pitchFamily="34" charset="-128"/>
                <a:ea typeface="Hiragino Sans GB W3" panose="020B0300000000000000" pitchFamily="34" charset="-128"/>
              </a:rPr>
              <a:t>UI</a:t>
            </a:r>
            <a:r>
              <a:rPr lang="zh-CN" altLang="zh-CN" dirty="0">
                <a:latin typeface="Hiragino Sans GB W3" panose="020B0300000000000000" pitchFamily="34" charset="-128"/>
                <a:ea typeface="Hiragino Sans GB W3" panose="020B0300000000000000" pitchFamily="34" charset="-128"/>
              </a:rPr>
              <a:t>界面模块</a:t>
            </a:r>
            <a:endParaRPr kumimoji="1" lang="zh-CN" altLang="en-US" dirty="0">
              <a:latin typeface="Hiragino Sans GB W3" panose="020B0300000000000000" pitchFamily="34" charset="-128"/>
              <a:ea typeface="Hiragino Sans GB W3" panose="020B0300000000000000" pitchFamily="34" charset="-128"/>
            </a:endParaRPr>
          </a:p>
        </p:txBody>
      </p:sp>
      <p:graphicFrame>
        <p:nvGraphicFramePr>
          <p:cNvPr id="4" name="内容占位符 3"/>
          <p:cNvGraphicFramePr>
            <a:graphicFrameLocks noGrp="1"/>
          </p:cNvGraphicFramePr>
          <p:nvPr>
            <p:ph idx="1"/>
          </p:nvPr>
        </p:nvGraphicFramePr>
        <p:xfrm>
          <a:off x="1223058" y="2569580"/>
          <a:ext cx="9745884" cy="3275637"/>
        </p:xfrm>
        <a:graphic>
          <a:graphicData uri="http://schemas.openxmlformats.org/drawingml/2006/table">
            <a:tbl>
              <a:tblPr firstRow="1" firstCol="1" bandRow="1">
                <a:tableStyleId>{5FD0F851-EC5A-4D38-B0AD-8093EC10F338}</a:tableStyleId>
              </a:tblPr>
              <a:tblGrid>
                <a:gridCol w="2488558">
                  <a:extLst>
                    <a:ext uri="{9D8B030D-6E8A-4147-A177-3AD203B41FA5}">
                      <a16:colId xmlns:a16="http://schemas.microsoft.com/office/drawing/2014/main" val="20000"/>
                    </a:ext>
                  </a:extLst>
                </a:gridCol>
                <a:gridCol w="7257326">
                  <a:extLst>
                    <a:ext uri="{9D8B030D-6E8A-4147-A177-3AD203B41FA5}">
                      <a16:colId xmlns:a16="http://schemas.microsoft.com/office/drawing/2014/main" val="20001"/>
                    </a:ext>
                  </a:extLst>
                </a:gridCol>
              </a:tblGrid>
              <a:tr h="533083">
                <a:tc>
                  <a:txBody>
                    <a:bodyPr/>
                    <a:lstStyle/>
                    <a:p>
                      <a:pPr algn="ctr">
                        <a:spcAft>
                          <a:spcPts val="0"/>
                        </a:spcAft>
                      </a:pPr>
                      <a:r>
                        <a:rPr lang="zh-CN" sz="2800" kern="100" dirty="0">
                          <a:effectLst/>
                          <a:latin typeface="PingFang SC" panose="020B0400000000000000" pitchFamily="34" charset="-122"/>
                          <a:ea typeface="PingFang SC" panose="020B0400000000000000" pitchFamily="34" charset="-122"/>
                        </a:rPr>
                        <a:t>子模块</a:t>
                      </a:r>
                      <a:endParaRPr lang="zh-CN" sz="1800" kern="100" dirty="0">
                        <a:effectLst/>
                        <a:latin typeface="PingFang SC" panose="020B0400000000000000" pitchFamily="34" charset="-122"/>
                        <a:ea typeface="PingFang SC" panose="020B0400000000000000" pitchFamily="34" charset="-122"/>
                        <a:cs typeface="Times New Roman" panose="02020503050405090304" pitchFamily="18" charset="0"/>
                      </a:endParaRPr>
                    </a:p>
                  </a:txBody>
                  <a:tcPr marL="68580" marR="68580" marT="0" marB="0"/>
                </a:tc>
                <a:tc>
                  <a:txBody>
                    <a:bodyPr/>
                    <a:lstStyle/>
                    <a:p>
                      <a:pPr algn="ctr">
                        <a:spcAft>
                          <a:spcPts val="0"/>
                        </a:spcAft>
                      </a:pPr>
                      <a:r>
                        <a:rPr lang="zh-CN" sz="2800" kern="100" dirty="0">
                          <a:effectLst/>
                          <a:latin typeface="PingFang SC" panose="020B0400000000000000" pitchFamily="34" charset="-122"/>
                          <a:ea typeface="PingFang SC" panose="020B0400000000000000" pitchFamily="34" charset="-122"/>
                        </a:rPr>
                        <a:t>概述</a:t>
                      </a:r>
                      <a:endParaRPr lang="zh-CN" sz="1800" kern="100" dirty="0">
                        <a:effectLst/>
                        <a:latin typeface="PingFang SC" panose="020B0400000000000000" pitchFamily="34" charset="-122"/>
                        <a:ea typeface="PingFang SC" panose="020B0400000000000000" pitchFamily="34" charset="-122"/>
                        <a:cs typeface="Times New Roman" panose="02020503050405090304" pitchFamily="18" charset="0"/>
                      </a:endParaRPr>
                    </a:p>
                  </a:txBody>
                  <a:tcPr marL="68580" marR="68580" marT="0" marB="0"/>
                </a:tc>
                <a:extLst>
                  <a:ext uri="{0D108BD9-81ED-4DB2-BD59-A6C34878D82A}">
                    <a16:rowId xmlns:a16="http://schemas.microsoft.com/office/drawing/2014/main" val="10000"/>
                  </a:ext>
                </a:extLst>
              </a:tr>
              <a:tr h="1175380">
                <a:tc>
                  <a:txBody>
                    <a:bodyPr/>
                    <a:lstStyle/>
                    <a:p>
                      <a:pPr algn="ctr">
                        <a:spcAft>
                          <a:spcPts val="0"/>
                        </a:spcAft>
                      </a:pPr>
                      <a:r>
                        <a:rPr lang="zh-CN" sz="2800" kern="100" dirty="0">
                          <a:effectLst/>
                          <a:latin typeface="PingFang SC" panose="020B0400000000000000" pitchFamily="34" charset="-122"/>
                          <a:ea typeface="PingFang SC" panose="020B0400000000000000" pitchFamily="34" charset="-122"/>
                        </a:rPr>
                        <a:t>界面刷新模块</a:t>
                      </a:r>
                      <a:endParaRPr lang="zh-CN" sz="1800" kern="100" dirty="0">
                        <a:effectLst/>
                        <a:latin typeface="PingFang SC" panose="020B0400000000000000" pitchFamily="34" charset="-122"/>
                        <a:ea typeface="PingFang SC" panose="020B0400000000000000" pitchFamily="34" charset="-122"/>
                        <a:cs typeface="Times New Roman" panose="02020503050405090304" pitchFamily="18" charset="0"/>
                      </a:endParaRPr>
                    </a:p>
                  </a:txBody>
                  <a:tcPr marL="68580" marR="68580" marT="0" marB="0"/>
                </a:tc>
                <a:tc>
                  <a:txBody>
                    <a:bodyPr/>
                    <a:lstStyle/>
                    <a:p>
                      <a:pPr algn="ctr">
                        <a:spcAft>
                          <a:spcPts val="0"/>
                        </a:spcAft>
                      </a:pPr>
                      <a:r>
                        <a:rPr lang="zh-CN" sz="2800" kern="100" dirty="0">
                          <a:effectLst/>
                          <a:latin typeface="PingFang SC" panose="020B0400000000000000" pitchFamily="34" charset="-122"/>
                          <a:ea typeface="PingFang SC" panose="020B0400000000000000" pitchFamily="34" charset="-122"/>
                        </a:rPr>
                        <a:t>根据游戏的</a:t>
                      </a:r>
                      <a:r>
                        <a:rPr lang="en-US" sz="2800" kern="100" dirty="0">
                          <a:effectLst/>
                          <a:latin typeface="PingFang SC" panose="020B0400000000000000" pitchFamily="34" charset="-122"/>
                          <a:ea typeface="PingFang SC" panose="020B0400000000000000" pitchFamily="34" charset="-122"/>
                        </a:rPr>
                        <a:t>fps</a:t>
                      </a:r>
                      <a:r>
                        <a:rPr lang="zh-CN" sz="2800" kern="100" dirty="0">
                          <a:effectLst/>
                          <a:latin typeface="PingFang SC" panose="020B0400000000000000" pitchFamily="34" charset="-122"/>
                          <a:ea typeface="PingFang SC" panose="020B0400000000000000" pitchFamily="34" charset="-122"/>
                        </a:rPr>
                        <a:t>计算单位</a:t>
                      </a:r>
                      <a:r>
                        <a:rPr lang="en-US" sz="2800" kern="100" dirty="0">
                          <a:effectLst/>
                          <a:latin typeface="PingFang SC" panose="020B0400000000000000" pitchFamily="34" charset="-122"/>
                          <a:ea typeface="PingFang SC" panose="020B0400000000000000" pitchFamily="34" charset="-122"/>
                        </a:rPr>
                        <a:t>tick</a:t>
                      </a:r>
                      <a:r>
                        <a:rPr lang="zh-CN" sz="2800" kern="100" dirty="0">
                          <a:effectLst/>
                          <a:latin typeface="PingFang SC" panose="020B0400000000000000" pitchFamily="34" charset="-122"/>
                          <a:ea typeface="PingFang SC" panose="020B0400000000000000" pitchFamily="34" charset="-122"/>
                        </a:rPr>
                        <a:t>需要刷新的</a:t>
                      </a:r>
                      <a:r>
                        <a:rPr lang="en-US" sz="2800" kern="100" dirty="0">
                          <a:effectLst/>
                          <a:latin typeface="PingFang SC" panose="020B0400000000000000" pitchFamily="34" charset="-122"/>
                          <a:ea typeface="PingFang SC" panose="020B0400000000000000" pitchFamily="34" charset="-122"/>
                        </a:rPr>
                        <a:t>fps</a:t>
                      </a:r>
                      <a:r>
                        <a:rPr lang="zh-CN" sz="2800" kern="100" dirty="0">
                          <a:effectLst/>
                          <a:latin typeface="PingFang SC" panose="020B0400000000000000" pitchFamily="34" charset="-122"/>
                          <a:ea typeface="PingFang SC" panose="020B0400000000000000" pitchFamily="34" charset="-122"/>
                        </a:rPr>
                        <a:t>帧数，至少保证</a:t>
                      </a:r>
                      <a:r>
                        <a:rPr lang="en-US" sz="2800" kern="100" dirty="0">
                          <a:effectLst/>
                          <a:latin typeface="PingFang SC" panose="020B0400000000000000" pitchFamily="34" charset="-122"/>
                          <a:ea typeface="PingFang SC" panose="020B0400000000000000" pitchFamily="34" charset="-122"/>
                        </a:rPr>
                        <a:t>1fps/tick</a:t>
                      </a:r>
                      <a:r>
                        <a:rPr lang="zh-CN" sz="2800" kern="100" dirty="0">
                          <a:effectLst/>
                          <a:latin typeface="PingFang SC" panose="020B0400000000000000" pitchFamily="34" charset="-122"/>
                          <a:ea typeface="PingFang SC" panose="020B0400000000000000" pitchFamily="34" charset="-122"/>
                        </a:rPr>
                        <a:t>，在每</a:t>
                      </a:r>
                      <a:r>
                        <a:rPr lang="zh-CN" altLang="en-US" sz="2800" kern="100" dirty="0">
                          <a:effectLst/>
                          <a:latin typeface="PingFang SC" panose="020B0400000000000000" pitchFamily="34" charset="-122"/>
                          <a:ea typeface="PingFang SC" panose="020B0400000000000000" pitchFamily="34" charset="-122"/>
                        </a:rPr>
                        <a:t>帧</a:t>
                      </a:r>
                      <a:r>
                        <a:rPr lang="zh-CN" sz="2800" kern="100" dirty="0">
                          <a:effectLst/>
                          <a:latin typeface="PingFang SC" panose="020B0400000000000000" pitchFamily="34" charset="-122"/>
                          <a:ea typeface="PingFang SC" panose="020B0400000000000000" pitchFamily="34" charset="-122"/>
                        </a:rPr>
                        <a:t>刷新界面</a:t>
                      </a:r>
                      <a:endParaRPr lang="zh-CN" sz="1800" kern="100" dirty="0">
                        <a:effectLst/>
                        <a:latin typeface="PingFang SC" panose="020B0400000000000000" pitchFamily="34" charset="-122"/>
                        <a:ea typeface="PingFang SC" panose="020B0400000000000000" pitchFamily="34" charset="-122"/>
                        <a:cs typeface="Times New Roman" panose="02020503050405090304" pitchFamily="18" charset="0"/>
                      </a:endParaRPr>
                    </a:p>
                  </a:txBody>
                  <a:tcPr marL="68580" marR="68580" marT="0" marB="0"/>
                </a:tc>
                <a:extLst>
                  <a:ext uri="{0D108BD9-81ED-4DB2-BD59-A6C34878D82A}">
                    <a16:rowId xmlns:a16="http://schemas.microsoft.com/office/drawing/2014/main" val="10001"/>
                  </a:ext>
                </a:extLst>
              </a:tr>
              <a:tr h="783587">
                <a:tc>
                  <a:txBody>
                    <a:bodyPr/>
                    <a:lstStyle/>
                    <a:p>
                      <a:pPr algn="ctr">
                        <a:spcAft>
                          <a:spcPts val="0"/>
                        </a:spcAft>
                      </a:pPr>
                      <a:r>
                        <a:rPr lang="zh-CN" sz="2800" kern="100" dirty="0">
                          <a:effectLst/>
                          <a:latin typeface="PingFang SC" panose="020B0400000000000000" pitchFamily="34" charset="-122"/>
                          <a:ea typeface="PingFang SC" panose="020B0400000000000000" pitchFamily="34" charset="-122"/>
                        </a:rPr>
                        <a:t>坐标计算模块</a:t>
                      </a:r>
                      <a:endParaRPr lang="zh-CN" sz="1800" kern="100" dirty="0">
                        <a:effectLst/>
                        <a:latin typeface="PingFang SC" panose="020B0400000000000000" pitchFamily="34" charset="-122"/>
                        <a:ea typeface="PingFang SC" panose="020B0400000000000000" pitchFamily="34" charset="-122"/>
                        <a:cs typeface="Times New Roman" panose="02020503050405090304" pitchFamily="18" charset="0"/>
                      </a:endParaRPr>
                    </a:p>
                  </a:txBody>
                  <a:tcPr marL="68580" marR="68580" marT="0" marB="0"/>
                </a:tc>
                <a:tc>
                  <a:txBody>
                    <a:bodyPr/>
                    <a:lstStyle/>
                    <a:p>
                      <a:pPr algn="ctr">
                        <a:spcAft>
                          <a:spcPts val="0"/>
                        </a:spcAft>
                      </a:pPr>
                      <a:r>
                        <a:rPr lang="zh-CN" sz="2800" kern="100">
                          <a:effectLst/>
                          <a:latin typeface="PingFang SC" panose="020B0400000000000000" pitchFamily="34" charset="-122"/>
                          <a:ea typeface="PingFang SC" panose="020B0400000000000000" pitchFamily="34" charset="-122"/>
                        </a:rPr>
                        <a:t>将当前</a:t>
                      </a:r>
                      <a:r>
                        <a:rPr lang="en-US" sz="2800" kern="100">
                          <a:effectLst/>
                          <a:latin typeface="PingFang SC" panose="020B0400000000000000" pitchFamily="34" charset="-122"/>
                          <a:ea typeface="PingFang SC" panose="020B0400000000000000" pitchFamily="34" charset="-122"/>
                        </a:rPr>
                        <a:t>tick</a:t>
                      </a:r>
                      <a:r>
                        <a:rPr lang="zh-CN" sz="2800" kern="100">
                          <a:effectLst/>
                          <a:latin typeface="PingFang SC" panose="020B0400000000000000" pitchFamily="34" charset="-122"/>
                          <a:ea typeface="PingFang SC" panose="020B0400000000000000" pitchFamily="34" charset="-122"/>
                        </a:rPr>
                        <a:t>游戏中各实体在图形界面中的位置 </a:t>
                      </a:r>
                      <a:endParaRPr lang="zh-CN" sz="1800" kern="100">
                        <a:effectLst/>
                        <a:latin typeface="PingFang SC" panose="020B0400000000000000" pitchFamily="34" charset="-122"/>
                        <a:ea typeface="PingFang SC" panose="020B0400000000000000" pitchFamily="34" charset="-122"/>
                        <a:cs typeface="Times New Roman" panose="02020503050405090304" pitchFamily="18" charset="0"/>
                      </a:endParaRPr>
                    </a:p>
                  </a:txBody>
                  <a:tcPr marL="68580" marR="68580" marT="0" marB="0"/>
                </a:tc>
                <a:extLst>
                  <a:ext uri="{0D108BD9-81ED-4DB2-BD59-A6C34878D82A}">
                    <a16:rowId xmlns:a16="http://schemas.microsoft.com/office/drawing/2014/main" val="10002"/>
                  </a:ext>
                </a:extLst>
              </a:tr>
              <a:tr h="783587">
                <a:tc>
                  <a:txBody>
                    <a:bodyPr/>
                    <a:lstStyle/>
                    <a:p>
                      <a:pPr algn="ctr">
                        <a:spcAft>
                          <a:spcPts val="0"/>
                        </a:spcAft>
                      </a:pPr>
                      <a:r>
                        <a:rPr lang="zh-CN" sz="2800" kern="100" dirty="0">
                          <a:effectLst/>
                          <a:latin typeface="PingFang SC" panose="020B0400000000000000" pitchFamily="34" charset="-122"/>
                          <a:ea typeface="PingFang SC" panose="020B0400000000000000" pitchFamily="34" charset="-122"/>
                        </a:rPr>
                        <a:t>数据录制模块</a:t>
                      </a:r>
                      <a:endParaRPr lang="zh-CN" sz="1800" kern="100" dirty="0">
                        <a:effectLst/>
                        <a:latin typeface="PingFang SC" panose="020B0400000000000000" pitchFamily="34" charset="-122"/>
                        <a:ea typeface="PingFang SC" panose="020B0400000000000000" pitchFamily="34" charset="-122"/>
                        <a:cs typeface="Times New Roman" panose="02020503050405090304" pitchFamily="18" charset="0"/>
                      </a:endParaRPr>
                    </a:p>
                  </a:txBody>
                  <a:tcPr marL="68580" marR="68580" marT="0" marB="0"/>
                </a:tc>
                <a:tc>
                  <a:txBody>
                    <a:bodyPr/>
                    <a:lstStyle/>
                    <a:p>
                      <a:pPr algn="ctr">
                        <a:spcAft>
                          <a:spcPts val="0"/>
                        </a:spcAft>
                      </a:pPr>
                      <a:r>
                        <a:rPr lang="zh-CN" sz="2800" kern="100" dirty="0">
                          <a:effectLst/>
                          <a:latin typeface="PingFang SC" panose="020B0400000000000000" pitchFamily="34" charset="-122"/>
                          <a:ea typeface="PingFang SC" panose="020B0400000000000000" pitchFamily="34" charset="-122"/>
                        </a:rPr>
                        <a:t>记录每一个</a:t>
                      </a:r>
                      <a:r>
                        <a:rPr lang="en-US" sz="2800" kern="100" dirty="0">
                          <a:effectLst/>
                          <a:latin typeface="PingFang SC" panose="020B0400000000000000" pitchFamily="34" charset="-122"/>
                          <a:ea typeface="PingFang SC" panose="020B0400000000000000" pitchFamily="34" charset="-122"/>
                        </a:rPr>
                        <a:t>tick</a:t>
                      </a:r>
                      <a:r>
                        <a:rPr lang="zh-CN" sz="2800" kern="100" dirty="0">
                          <a:effectLst/>
                          <a:latin typeface="PingFang SC" panose="020B0400000000000000" pitchFamily="34" charset="-122"/>
                          <a:ea typeface="PingFang SC" panose="020B0400000000000000" pitchFamily="34" charset="-122"/>
                        </a:rPr>
                        <a:t>的显示信息</a:t>
                      </a:r>
                      <a:endParaRPr lang="zh-CN" sz="1800" kern="100" dirty="0">
                        <a:effectLst/>
                        <a:latin typeface="PingFang SC" panose="020B0400000000000000" pitchFamily="34" charset="-122"/>
                        <a:ea typeface="PingFang SC" panose="020B0400000000000000" pitchFamily="34" charset="-122"/>
                        <a:cs typeface="Times New Roman" panose="02020503050405090304" pitchFamily="18" charset="0"/>
                      </a:endParaRPr>
                    </a:p>
                  </a:txBody>
                  <a:tcPr marL="68580" marR="68580" marT="0" marB="0"/>
                </a:tc>
                <a:extLst>
                  <a:ext uri="{0D108BD9-81ED-4DB2-BD59-A6C34878D82A}">
                    <a16:rowId xmlns:a16="http://schemas.microsoft.com/office/drawing/2014/main" val="10003"/>
                  </a:ext>
                </a:extLst>
              </a:tr>
            </a:tbl>
          </a:graphicData>
        </a:graphic>
      </p:graphicFrame>
    </p:spTree>
  </p:cSld>
  <p:clrMapOvr>
    <a:masterClrMapping/>
  </p:clrMapOvr>
  <p:transition spd="slow">
    <p:wheel spokes="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latin typeface="Hiragino Sans GB W3" panose="020B0300000000000000" pitchFamily="34" charset="-128"/>
                <a:ea typeface="Hiragino Sans GB W3" panose="020B0300000000000000" pitchFamily="34" charset="-128"/>
              </a:rPr>
              <a:t>UI</a:t>
            </a:r>
            <a:r>
              <a:rPr lang="zh-CN" altLang="zh-CN" dirty="0">
                <a:latin typeface="Hiragino Sans GB W3" panose="020B0300000000000000" pitchFamily="34" charset="-128"/>
                <a:ea typeface="Hiragino Sans GB W3" panose="020B0300000000000000" pitchFamily="34" charset="-128"/>
              </a:rPr>
              <a:t>界面模块</a:t>
            </a:r>
            <a:endParaRPr kumimoji="1" lang="zh-CN" altLang="en-US" dirty="0"/>
          </a:p>
        </p:txBody>
      </p:sp>
      <p:sp>
        <p:nvSpPr>
          <p:cNvPr id="3" name="内容占位符 2"/>
          <p:cNvSpPr>
            <a:spLocks noGrp="1"/>
          </p:cNvSpPr>
          <p:nvPr>
            <p:ph idx="1"/>
          </p:nvPr>
        </p:nvSpPr>
        <p:spPr>
          <a:xfrm>
            <a:off x="1295401" y="2743200"/>
            <a:ext cx="9601196" cy="3132668"/>
          </a:xfrm>
        </p:spPr>
        <p:txBody>
          <a:bodyPr>
            <a:normAutofit/>
          </a:bodyPr>
          <a:lstStyle/>
          <a:p>
            <a:r>
              <a:rPr lang="en-US" altLang="zh-CN" sz="2800" dirty="0">
                <a:latin typeface="PingFang SC" panose="020B0400000000000000" pitchFamily="34" charset="-122"/>
                <a:ea typeface="PingFang SC" panose="020B0400000000000000" pitchFamily="34" charset="-122"/>
              </a:rPr>
              <a:t>UI</a:t>
            </a:r>
            <a:r>
              <a:rPr lang="zh-CN" altLang="zh-CN" sz="2800" dirty="0">
                <a:latin typeface="PingFang SC" panose="020B0400000000000000" pitchFamily="34" charset="-122"/>
                <a:ea typeface="PingFang SC" panose="020B0400000000000000" pitchFamily="34" charset="-122"/>
              </a:rPr>
              <a:t>界面模块将主策略模块在每个</a:t>
            </a:r>
            <a:r>
              <a:rPr lang="en-US" altLang="zh-CN" sz="2800" dirty="0">
                <a:latin typeface="PingFang SC" panose="020B0400000000000000" pitchFamily="34" charset="-122"/>
                <a:ea typeface="PingFang SC" panose="020B0400000000000000" pitchFamily="34" charset="-122"/>
              </a:rPr>
              <a:t>tick</a:t>
            </a:r>
            <a:r>
              <a:rPr lang="zh-CN" altLang="zh-CN" sz="2800" dirty="0">
                <a:latin typeface="PingFang SC" panose="020B0400000000000000" pitchFamily="34" charset="-122"/>
                <a:ea typeface="PingFang SC" panose="020B0400000000000000" pitchFamily="34" charset="-122"/>
              </a:rPr>
              <a:t>回传的实体信息进行坐标计算，之后实时刷新 在可视化界面中。</a:t>
            </a:r>
            <a:r>
              <a:rPr lang="en-US" altLang="zh-CN" sz="2800" dirty="0">
                <a:latin typeface="PingFang SC" panose="020B0400000000000000" pitchFamily="34" charset="-122"/>
                <a:ea typeface="PingFang SC" panose="020B0400000000000000" pitchFamily="34" charset="-122"/>
              </a:rPr>
              <a:t>UI</a:t>
            </a:r>
            <a:r>
              <a:rPr lang="zh-CN" altLang="zh-CN" sz="2800" dirty="0">
                <a:latin typeface="PingFang SC" panose="020B0400000000000000" pitchFamily="34" charset="-122"/>
                <a:ea typeface="PingFang SC" panose="020B0400000000000000" pitchFamily="34" charset="-122"/>
              </a:rPr>
              <a:t>界面仅作为策略结果的展示，仅将每</a:t>
            </a:r>
            <a:r>
              <a:rPr lang="en-US" altLang="zh-CN" sz="2800" dirty="0">
                <a:latin typeface="PingFang SC" panose="020B0400000000000000" pitchFamily="34" charset="-122"/>
                <a:ea typeface="PingFang SC" panose="020B0400000000000000" pitchFamily="34" charset="-122"/>
              </a:rPr>
              <a:t>tick</a:t>
            </a:r>
            <a:r>
              <a:rPr lang="zh-CN" altLang="zh-CN" sz="2800" dirty="0">
                <a:latin typeface="PingFang SC" panose="020B0400000000000000" pitchFamily="34" charset="-122"/>
                <a:ea typeface="PingFang SC" panose="020B0400000000000000" pitchFamily="34" charset="-122"/>
              </a:rPr>
              <a:t>的实体坐标信息记录到文件，并可在游戏结束后，根据此文件回放比赛。 </a:t>
            </a:r>
            <a:endParaRPr kumimoji="1" lang="zh-CN" altLang="en-US" sz="2800" dirty="0">
              <a:latin typeface="PingFang SC" panose="020B0400000000000000" pitchFamily="34" charset="-122"/>
              <a:ea typeface="PingFang SC" panose="020B0400000000000000" pitchFamily="34" charset="-122"/>
            </a:endParaRPr>
          </a:p>
        </p:txBody>
      </p:sp>
    </p:spTree>
  </p:cSld>
  <p:clrMapOvr>
    <a:masterClrMapping/>
  </p:clrMapOvr>
  <p:transition spd="slow">
    <p:wheel spokes="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zh-CN" dirty="0">
                <a:latin typeface="Hiragino Sans GB W3" panose="020B0300000000000000" pitchFamily="34" charset="-128"/>
                <a:ea typeface="Hiragino Sans GB W3" panose="020B0300000000000000" pitchFamily="34" charset="-128"/>
              </a:rPr>
              <a:t>程序主逻辑模块</a:t>
            </a:r>
            <a:endParaRPr kumimoji="1" lang="zh-CN" altLang="en-US" dirty="0">
              <a:latin typeface="Hiragino Sans GB W3" panose="020B0300000000000000" pitchFamily="34" charset="-128"/>
              <a:ea typeface="Hiragino Sans GB W3" panose="020B0300000000000000" pitchFamily="34" charset="-128"/>
            </a:endParaRPr>
          </a:p>
        </p:txBody>
      </p:sp>
      <p:graphicFrame>
        <p:nvGraphicFramePr>
          <p:cNvPr id="4" name="内容占位符 3"/>
          <p:cNvGraphicFramePr>
            <a:graphicFrameLocks noGrp="1"/>
          </p:cNvGraphicFramePr>
          <p:nvPr>
            <p:ph idx="1"/>
          </p:nvPr>
        </p:nvGraphicFramePr>
        <p:xfrm>
          <a:off x="1295402" y="2430684"/>
          <a:ext cx="9601196" cy="3687277"/>
        </p:xfrm>
        <a:graphic>
          <a:graphicData uri="http://schemas.openxmlformats.org/drawingml/2006/table">
            <a:tbl>
              <a:tblPr firstRow="1" firstCol="1" bandRow="1">
                <a:tableStyleId>{5FD0F851-EC5A-4D38-B0AD-8093EC10F338}</a:tableStyleId>
              </a:tblPr>
              <a:tblGrid>
                <a:gridCol w="2089835">
                  <a:extLst>
                    <a:ext uri="{9D8B030D-6E8A-4147-A177-3AD203B41FA5}">
                      <a16:colId xmlns:a16="http://schemas.microsoft.com/office/drawing/2014/main" val="20000"/>
                    </a:ext>
                  </a:extLst>
                </a:gridCol>
                <a:gridCol w="7511361">
                  <a:extLst>
                    <a:ext uri="{9D8B030D-6E8A-4147-A177-3AD203B41FA5}">
                      <a16:colId xmlns:a16="http://schemas.microsoft.com/office/drawing/2014/main" val="20001"/>
                    </a:ext>
                  </a:extLst>
                </a:gridCol>
              </a:tblGrid>
              <a:tr h="279586">
                <a:tc>
                  <a:txBody>
                    <a:bodyPr/>
                    <a:lstStyle/>
                    <a:p>
                      <a:pPr algn="ctr">
                        <a:spcAft>
                          <a:spcPts val="0"/>
                        </a:spcAft>
                      </a:pPr>
                      <a:r>
                        <a:rPr lang="zh-CN" sz="1800" b="1" kern="100" dirty="0">
                          <a:effectLst/>
                          <a:latin typeface="PingFang SC" panose="020B0400000000000000" pitchFamily="34" charset="-122"/>
                          <a:ea typeface="PingFang SC" panose="020B0400000000000000" pitchFamily="34" charset="-122"/>
                        </a:rPr>
                        <a:t>子模块</a:t>
                      </a:r>
                      <a:endParaRPr lang="zh-CN" sz="1200" b="1" kern="100" dirty="0">
                        <a:effectLst/>
                        <a:latin typeface="PingFang SC" panose="020B0400000000000000" pitchFamily="34" charset="-122"/>
                        <a:ea typeface="PingFang SC" panose="020B0400000000000000" pitchFamily="34" charset="-122"/>
                        <a:cs typeface="Times New Roman" panose="02020503050405090304" pitchFamily="18" charset="0"/>
                      </a:endParaRPr>
                    </a:p>
                  </a:txBody>
                  <a:tcPr marL="68580" marR="68580" marT="0" marB="0"/>
                </a:tc>
                <a:tc>
                  <a:txBody>
                    <a:bodyPr/>
                    <a:lstStyle/>
                    <a:p>
                      <a:pPr algn="ctr">
                        <a:spcAft>
                          <a:spcPts val="0"/>
                        </a:spcAft>
                      </a:pPr>
                      <a:r>
                        <a:rPr lang="zh-CN" sz="1800" b="1" kern="100" dirty="0">
                          <a:effectLst/>
                          <a:latin typeface="PingFang SC" panose="020B0400000000000000" pitchFamily="34" charset="-122"/>
                          <a:ea typeface="PingFang SC" panose="020B0400000000000000" pitchFamily="34" charset="-122"/>
                        </a:rPr>
                        <a:t>概述</a:t>
                      </a:r>
                      <a:endParaRPr lang="zh-CN" sz="1200" b="1" kern="100" dirty="0">
                        <a:effectLst/>
                        <a:latin typeface="PingFang SC" panose="020B0400000000000000" pitchFamily="34" charset="-122"/>
                        <a:ea typeface="PingFang SC" panose="020B0400000000000000" pitchFamily="34" charset="-122"/>
                        <a:cs typeface="Times New Roman" panose="02020503050405090304" pitchFamily="18" charset="0"/>
                      </a:endParaRPr>
                    </a:p>
                  </a:txBody>
                  <a:tcPr marL="68580" marR="68580" marT="0" marB="0"/>
                </a:tc>
                <a:extLst>
                  <a:ext uri="{0D108BD9-81ED-4DB2-BD59-A6C34878D82A}">
                    <a16:rowId xmlns:a16="http://schemas.microsoft.com/office/drawing/2014/main" val="10000"/>
                  </a:ext>
                </a:extLst>
              </a:tr>
              <a:tr h="600569">
                <a:tc>
                  <a:txBody>
                    <a:bodyPr/>
                    <a:lstStyle/>
                    <a:p>
                      <a:pPr algn="ctr">
                        <a:spcAft>
                          <a:spcPts val="0"/>
                        </a:spcAft>
                      </a:pPr>
                      <a:r>
                        <a:rPr lang="zh-CN" sz="1800" b="1" kern="100" dirty="0">
                          <a:effectLst/>
                          <a:latin typeface="PingFang SC" panose="020B0400000000000000" pitchFamily="34" charset="-122"/>
                          <a:ea typeface="PingFang SC" panose="020B0400000000000000" pitchFamily="34" charset="-122"/>
                        </a:rPr>
                        <a:t>主进程模块</a:t>
                      </a:r>
                      <a:endParaRPr lang="zh-CN" sz="1200" b="1" kern="100" dirty="0">
                        <a:effectLst/>
                        <a:latin typeface="PingFang SC" panose="020B0400000000000000" pitchFamily="34" charset="-122"/>
                        <a:ea typeface="PingFang SC" panose="020B0400000000000000" pitchFamily="34" charset="-122"/>
                        <a:cs typeface="Times New Roman" panose="02020503050405090304" pitchFamily="18" charset="0"/>
                      </a:endParaRPr>
                    </a:p>
                  </a:txBody>
                  <a:tcPr marL="68580" marR="68580" marT="0" marB="0"/>
                </a:tc>
                <a:tc>
                  <a:txBody>
                    <a:bodyPr/>
                    <a:lstStyle/>
                    <a:p>
                      <a:pPr algn="ctr">
                        <a:spcAft>
                          <a:spcPts val="0"/>
                        </a:spcAft>
                      </a:pPr>
                      <a:r>
                        <a:rPr lang="zh-CN" sz="1800" b="0" kern="100">
                          <a:effectLst/>
                          <a:latin typeface="PingFang SC" panose="020B0400000000000000" pitchFamily="34" charset="-122"/>
                          <a:ea typeface="PingFang SC" panose="020B0400000000000000" pitchFamily="34" charset="-122"/>
                        </a:rPr>
                        <a:t>主进程模块负责程序本身的入口和基础功能（选图 ，添加</a:t>
                      </a:r>
                      <a:r>
                        <a:rPr lang="en-US" sz="1800" b="0" kern="100">
                          <a:effectLst/>
                          <a:latin typeface="PingFang SC" panose="020B0400000000000000" pitchFamily="34" charset="-122"/>
                          <a:ea typeface="PingFang SC" panose="020B0400000000000000" pitchFamily="34" charset="-122"/>
                        </a:rPr>
                        <a:t>AI</a:t>
                      </a:r>
                      <a:r>
                        <a:rPr lang="zh-CN" sz="1800" b="0" kern="100">
                          <a:effectLst/>
                          <a:latin typeface="PingFang SC" panose="020B0400000000000000" pitchFamily="34" charset="-122"/>
                          <a:ea typeface="PingFang SC" panose="020B0400000000000000" pitchFamily="34" charset="-122"/>
                        </a:rPr>
                        <a:t>等），同时进行</a:t>
                      </a:r>
                      <a:r>
                        <a:rPr lang="en-US" sz="1800" b="0" kern="100">
                          <a:effectLst/>
                          <a:latin typeface="PingFang SC" panose="020B0400000000000000" pitchFamily="34" charset="-122"/>
                          <a:ea typeface="PingFang SC" panose="020B0400000000000000" pitchFamily="34" charset="-122"/>
                        </a:rPr>
                        <a:t>log</a:t>
                      </a:r>
                      <a:r>
                        <a:rPr lang="zh-CN" sz="1800" b="0" kern="100">
                          <a:effectLst/>
                          <a:latin typeface="PingFang SC" panose="020B0400000000000000" pitchFamily="34" charset="-122"/>
                          <a:ea typeface="PingFang SC" panose="020B0400000000000000" pitchFamily="34" charset="-122"/>
                        </a:rPr>
                        <a:t>的记录，并实时显示到</a:t>
                      </a:r>
                      <a:r>
                        <a:rPr lang="en-US" sz="1800" b="0" kern="100">
                          <a:effectLst/>
                          <a:latin typeface="PingFang SC" panose="020B0400000000000000" pitchFamily="34" charset="-122"/>
                          <a:ea typeface="PingFang SC" panose="020B0400000000000000" pitchFamily="34" charset="-122"/>
                        </a:rPr>
                        <a:t>Console</a:t>
                      </a:r>
                      <a:r>
                        <a:rPr lang="zh-CN" sz="1800" b="0" kern="100">
                          <a:effectLst/>
                          <a:latin typeface="PingFang SC" panose="020B0400000000000000" pitchFamily="34" charset="-122"/>
                          <a:ea typeface="PingFang SC" panose="020B0400000000000000" pitchFamily="34" charset="-122"/>
                        </a:rPr>
                        <a:t>界面。</a:t>
                      </a:r>
                      <a:endParaRPr lang="zh-CN" sz="1200" b="0" kern="100">
                        <a:effectLst/>
                        <a:latin typeface="PingFang SC" panose="020B0400000000000000" pitchFamily="34" charset="-122"/>
                        <a:ea typeface="PingFang SC" panose="020B0400000000000000" pitchFamily="34" charset="-122"/>
                        <a:cs typeface="Times New Roman" panose="02020503050405090304" pitchFamily="18" charset="0"/>
                      </a:endParaRPr>
                    </a:p>
                  </a:txBody>
                  <a:tcPr marL="68580" marR="68580" marT="0" marB="0"/>
                </a:tc>
                <a:extLst>
                  <a:ext uri="{0D108BD9-81ED-4DB2-BD59-A6C34878D82A}">
                    <a16:rowId xmlns:a16="http://schemas.microsoft.com/office/drawing/2014/main" val="10001"/>
                  </a:ext>
                </a:extLst>
              </a:tr>
              <a:tr h="600569">
                <a:tc>
                  <a:txBody>
                    <a:bodyPr/>
                    <a:lstStyle/>
                    <a:p>
                      <a:pPr algn="ctr">
                        <a:spcAft>
                          <a:spcPts val="0"/>
                        </a:spcAft>
                      </a:pPr>
                      <a:r>
                        <a:rPr lang="zh-CN" sz="1800" b="1" kern="100" dirty="0">
                          <a:effectLst/>
                          <a:latin typeface="PingFang SC" panose="020B0400000000000000" pitchFamily="34" charset="-122"/>
                          <a:ea typeface="PingFang SC" panose="020B0400000000000000" pitchFamily="34" charset="-122"/>
                        </a:rPr>
                        <a:t>裁判类模块</a:t>
                      </a:r>
                      <a:endParaRPr lang="zh-CN" sz="1200" b="1" kern="100" dirty="0">
                        <a:effectLst/>
                        <a:latin typeface="PingFang SC" panose="020B0400000000000000" pitchFamily="34" charset="-122"/>
                        <a:ea typeface="PingFang SC" panose="020B0400000000000000" pitchFamily="34" charset="-122"/>
                        <a:cs typeface="Times New Roman" panose="02020503050405090304" pitchFamily="18" charset="0"/>
                      </a:endParaRPr>
                    </a:p>
                  </a:txBody>
                  <a:tcPr marL="68580" marR="68580" marT="0" marB="0"/>
                </a:tc>
                <a:tc>
                  <a:txBody>
                    <a:bodyPr/>
                    <a:lstStyle/>
                    <a:p>
                      <a:pPr algn="ctr">
                        <a:spcAft>
                          <a:spcPts val="0"/>
                        </a:spcAft>
                      </a:pPr>
                      <a:r>
                        <a:rPr lang="zh-CN" sz="1800" b="0" kern="100" dirty="0">
                          <a:effectLst/>
                          <a:latin typeface="PingFang SC" panose="020B0400000000000000" pitchFamily="34" charset="-122"/>
                          <a:ea typeface="PingFang SC" panose="020B0400000000000000" pitchFamily="34" charset="-122"/>
                        </a:rPr>
                        <a:t>裁判类根据一局游戏的基本参数，构造游戏规则，并负责实时监管游戏过程中的数据流动，阻断非法操作。</a:t>
                      </a:r>
                      <a:endParaRPr lang="zh-CN" sz="1200" b="0" kern="100" dirty="0">
                        <a:effectLst/>
                        <a:latin typeface="PingFang SC" panose="020B0400000000000000" pitchFamily="34" charset="-122"/>
                        <a:ea typeface="PingFang SC" panose="020B0400000000000000" pitchFamily="34" charset="-122"/>
                        <a:cs typeface="Times New Roman" panose="02020503050405090304" pitchFamily="18" charset="0"/>
                      </a:endParaRPr>
                    </a:p>
                  </a:txBody>
                  <a:tcPr marL="68580" marR="68580" marT="0" marB="0"/>
                </a:tc>
                <a:extLst>
                  <a:ext uri="{0D108BD9-81ED-4DB2-BD59-A6C34878D82A}">
                    <a16:rowId xmlns:a16="http://schemas.microsoft.com/office/drawing/2014/main" val="10002"/>
                  </a:ext>
                </a:extLst>
              </a:tr>
              <a:tr h="697088">
                <a:tc>
                  <a:txBody>
                    <a:bodyPr/>
                    <a:lstStyle/>
                    <a:p>
                      <a:pPr algn="ctr">
                        <a:spcAft>
                          <a:spcPts val="0"/>
                        </a:spcAft>
                      </a:pPr>
                      <a:r>
                        <a:rPr lang="zh-CN" sz="1800" b="1" kern="100" dirty="0">
                          <a:effectLst/>
                          <a:latin typeface="PingFang SC" panose="020B0400000000000000" pitchFamily="34" charset="-122"/>
                          <a:ea typeface="PingFang SC" panose="020B0400000000000000" pitchFamily="34" charset="-122"/>
                        </a:rPr>
                        <a:t>时序模块</a:t>
                      </a:r>
                      <a:endParaRPr lang="zh-CN" sz="1200" b="1" kern="100" dirty="0">
                        <a:effectLst/>
                        <a:latin typeface="PingFang SC" panose="020B0400000000000000" pitchFamily="34" charset="-122"/>
                        <a:ea typeface="PingFang SC" panose="020B0400000000000000" pitchFamily="34" charset="-122"/>
                        <a:cs typeface="Times New Roman" panose="02020503050405090304" pitchFamily="18" charset="0"/>
                      </a:endParaRPr>
                    </a:p>
                  </a:txBody>
                  <a:tcPr marL="68580" marR="68580" marT="0" marB="0"/>
                </a:tc>
                <a:tc>
                  <a:txBody>
                    <a:bodyPr/>
                    <a:lstStyle/>
                    <a:p>
                      <a:pPr algn="ctr">
                        <a:spcAft>
                          <a:spcPts val="0"/>
                        </a:spcAft>
                      </a:pPr>
                      <a:r>
                        <a:rPr lang="zh-CN" sz="1800" b="0" kern="100" dirty="0">
                          <a:effectLst/>
                          <a:latin typeface="PingFang SC" panose="020B0400000000000000" pitchFamily="34" charset="-122"/>
                          <a:ea typeface="PingFang SC" panose="020B0400000000000000" pitchFamily="34" charset="-122"/>
                        </a:rPr>
                        <a:t>时序模块作为一局游戏的时间控制，负责进行</a:t>
                      </a:r>
                      <a:r>
                        <a:rPr lang="en-US" sz="1800" b="0" kern="100" dirty="0">
                          <a:effectLst/>
                          <a:latin typeface="PingFang SC" panose="020B0400000000000000" pitchFamily="34" charset="-122"/>
                          <a:ea typeface="PingFang SC" panose="020B0400000000000000" pitchFamily="34" charset="-122"/>
                        </a:rPr>
                        <a:t>tick</a:t>
                      </a:r>
                      <a:r>
                        <a:rPr lang="zh-CN" sz="1800" b="0" kern="100" dirty="0">
                          <a:effectLst/>
                          <a:latin typeface="PingFang SC" panose="020B0400000000000000" pitchFamily="34" charset="-122"/>
                          <a:ea typeface="PingFang SC" panose="020B0400000000000000" pitchFamily="34" charset="-122"/>
                        </a:rPr>
                        <a:t>的</a:t>
                      </a:r>
                      <a:r>
                        <a:rPr lang="en-US" sz="1800" b="0" kern="100" dirty="0">
                          <a:effectLst/>
                          <a:latin typeface="PingFang SC" panose="020B0400000000000000" pitchFamily="34" charset="-122"/>
                          <a:ea typeface="PingFang SC" panose="020B0400000000000000" pitchFamily="34" charset="-122"/>
                        </a:rPr>
                        <a:t>loop</a:t>
                      </a:r>
                      <a:r>
                        <a:rPr lang="zh-CN" sz="1800" b="0" kern="100" dirty="0">
                          <a:effectLst/>
                          <a:latin typeface="PingFang SC" panose="020B0400000000000000" pitchFamily="34" charset="-122"/>
                          <a:ea typeface="PingFang SC" panose="020B0400000000000000" pitchFamily="34" charset="-122"/>
                        </a:rPr>
                        <a:t>循环，调用每个</a:t>
                      </a:r>
                      <a:r>
                        <a:rPr lang="en-US" sz="1800" b="0" kern="100" dirty="0">
                          <a:effectLst/>
                          <a:latin typeface="PingFang SC" panose="020B0400000000000000" pitchFamily="34" charset="-122"/>
                          <a:ea typeface="PingFang SC" panose="020B0400000000000000" pitchFamily="34" charset="-122"/>
                        </a:rPr>
                        <a:t>tick</a:t>
                      </a:r>
                      <a:r>
                        <a:rPr lang="zh-CN" sz="1800" b="0" kern="100" dirty="0">
                          <a:effectLst/>
                          <a:latin typeface="PingFang SC" panose="020B0400000000000000" pitchFamily="34" charset="-122"/>
                          <a:ea typeface="PingFang SC" panose="020B0400000000000000" pitchFamily="34" charset="-122"/>
                        </a:rPr>
                        <a:t>的事件传递给其他模块。</a:t>
                      </a:r>
                      <a:endParaRPr lang="zh-CN" sz="1200" b="0" kern="100" dirty="0">
                        <a:effectLst/>
                        <a:latin typeface="PingFang SC" panose="020B0400000000000000" pitchFamily="34" charset="-122"/>
                        <a:ea typeface="PingFang SC" panose="020B0400000000000000" pitchFamily="34" charset="-122"/>
                        <a:cs typeface="Times New Roman" panose="02020503050405090304" pitchFamily="18" charset="0"/>
                      </a:endParaRPr>
                    </a:p>
                  </a:txBody>
                  <a:tcPr marL="68580" marR="68580" marT="0" marB="0"/>
                </a:tc>
                <a:extLst>
                  <a:ext uri="{0D108BD9-81ED-4DB2-BD59-A6C34878D82A}">
                    <a16:rowId xmlns:a16="http://schemas.microsoft.com/office/drawing/2014/main" val="10003"/>
                  </a:ext>
                </a:extLst>
              </a:tr>
              <a:tr h="600569">
                <a:tc>
                  <a:txBody>
                    <a:bodyPr/>
                    <a:lstStyle/>
                    <a:p>
                      <a:pPr algn="ctr">
                        <a:spcAft>
                          <a:spcPts val="0"/>
                        </a:spcAft>
                      </a:pPr>
                      <a:r>
                        <a:rPr lang="zh-CN" sz="1800" b="1" kern="100" dirty="0">
                          <a:effectLst/>
                          <a:latin typeface="PingFang SC" panose="020B0400000000000000" pitchFamily="34" charset="-122"/>
                          <a:ea typeface="PingFang SC" panose="020B0400000000000000" pitchFamily="34" charset="-122"/>
                        </a:rPr>
                        <a:t>飞机类群模块</a:t>
                      </a:r>
                      <a:endParaRPr lang="zh-CN" sz="1200" b="1" kern="100" dirty="0">
                        <a:effectLst/>
                        <a:latin typeface="PingFang SC" panose="020B0400000000000000" pitchFamily="34" charset="-122"/>
                        <a:ea typeface="PingFang SC" panose="020B0400000000000000" pitchFamily="34" charset="-122"/>
                        <a:cs typeface="Times New Roman" panose="02020503050405090304" pitchFamily="18" charset="0"/>
                      </a:endParaRPr>
                    </a:p>
                  </a:txBody>
                  <a:tcPr marL="68580" marR="68580" marT="0" marB="0"/>
                </a:tc>
                <a:tc>
                  <a:txBody>
                    <a:bodyPr/>
                    <a:lstStyle/>
                    <a:p>
                      <a:pPr algn="ctr">
                        <a:spcAft>
                          <a:spcPts val="0"/>
                        </a:spcAft>
                      </a:pPr>
                      <a:r>
                        <a:rPr lang="zh-CN" sz="1800" b="0" kern="100">
                          <a:effectLst/>
                          <a:latin typeface="PingFang SC" panose="020B0400000000000000" pitchFamily="34" charset="-122"/>
                          <a:ea typeface="PingFang SC" panose="020B0400000000000000" pitchFamily="34" charset="-122"/>
                        </a:rPr>
                        <a:t>飞机类群模块定义了游戏过程中出现的各个飞机模型，同时定义了他们具有的操作。飞机类群模块受裁判类模块的监管。</a:t>
                      </a:r>
                      <a:endParaRPr lang="zh-CN" sz="1200" b="0" kern="100">
                        <a:effectLst/>
                        <a:latin typeface="PingFang SC" panose="020B0400000000000000" pitchFamily="34" charset="-122"/>
                        <a:ea typeface="PingFang SC" panose="020B0400000000000000" pitchFamily="34" charset="-122"/>
                        <a:cs typeface="Times New Roman" panose="02020503050405090304" pitchFamily="18" charset="0"/>
                      </a:endParaRPr>
                    </a:p>
                  </a:txBody>
                  <a:tcPr marL="68580" marR="68580" marT="0" marB="0"/>
                </a:tc>
                <a:extLst>
                  <a:ext uri="{0D108BD9-81ED-4DB2-BD59-A6C34878D82A}">
                    <a16:rowId xmlns:a16="http://schemas.microsoft.com/office/drawing/2014/main" val="10004"/>
                  </a:ext>
                </a:extLst>
              </a:tr>
              <a:tr h="600569">
                <a:tc>
                  <a:txBody>
                    <a:bodyPr/>
                    <a:lstStyle/>
                    <a:p>
                      <a:pPr algn="ctr">
                        <a:spcAft>
                          <a:spcPts val="0"/>
                        </a:spcAft>
                      </a:pPr>
                      <a:r>
                        <a:rPr lang="zh-CN" sz="1800" b="1" kern="100" dirty="0">
                          <a:effectLst/>
                          <a:latin typeface="PingFang SC" panose="020B0400000000000000" pitchFamily="34" charset="-122"/>
                          <a:ea typeface="PingFang SC" panose="020B0400000000000000" pitchFamily="34" charset="-122"/>
                        </a:rPr>
                        <a:t>资源处理模块</a:t>
                      </a:r>
                      <a:endParaRPr lang="zh-CN" sz="1200" b="1" kern="100" dirty="0">
                        <a:effectLst/>
                        <a:latin typeface="PingFang SC" panose="020B0400000000000000" pitchFamily="34" charset="-122"/>
                        <a:ea typeface="PingFang SC" panose="020B0400000000000000" pitchFamily="34" charset="-122"/>
                        <a:cs typeface="Times New Roman" panose="02020503050405090304" pitchFamily="18" charset="0"/>
                      </a:endParaRPr>
                    </a:p>
                  </a:txBody>
                  <a:tcPr marL="68580" marR="68580" marT="0" marB="0"/>
                </a:tc>
                <a:tc>
                  <a:txBody>
                    <a:bodyPr/>
                    <a:lstStyle/>
                    <a:p>
                      <a:pPr algn="ctr">
                        <a:spcAft>
                          <a:spcPts val="0"/>
                        </a:spcAft>
                      </a:pPr>
                      <a:r>
                        <a:rPr lang="zh-CN" sz="1800" b="0" kern="100">
                          <a:effectLst/>
                          <a:latin typeface="PingFang SC" panose="020B0400000000000000" pitchFamily="34" charset="-122"/>
                          <a:ea typeface="PingFang SC" panose="020B0400000000000000" pitchFamily="34" charset="-122"/>
                        </a:rPr>
                        <a:t>资源处理模块负责一次游戏过程中的所有资源信息的储存。包括游戏玩家的资源储量、资源随机生成的位置、大小等。</a:t>
                      </a:r>
                      <a:endParaRPr lang="zh-CN" sz="1200" b="0" kern="100">
                        <a:effectLst/>
                        <a:latin typeface="PingFang SC" panose="020B0400000000000000" pitchFamily="34" charset="-122"/>
                        <a:ea typeface="PingFang SC" panose="020B0400000000000000" pitchFamily="34" charset="-122"/>
                        <a:cs typeface="Times New Roman" panose="02020503050405090304" pitchFamily="18" charset="0"/>
                      </a:endParaRPr>
                    </a:p>
                  </a:txBody>
                  <a:tcPr marL="68580" marR="68580" marT="0" marB="0"/>
                </a:tc>
                <a:extLst>
                  <a:ext uri="{0D108BD9-81ED-4DB2-BD59-A6C34878D82A}">
                    <a16:rowId xmlns:a16="http://schemas.microsoft.com/office/drawing/2014/main" val="10005"/>
                  </a:ext>
                </a:extLst>
              </a:tr>
              <a:tr h="308327">
                <a:tc>
                  <a:txBody>
                    <a:bodyPr/>
                    <a:lstStyle/>
                    <a:p>
                      <a:pPr algn="ctr">
                        <a:spcAft>
                          <a:spcPts val="0"/>
                        </a:spcAft>
                      </a:pPr>
                      <a:r>
                        <a:rPr lang="zh-CN" sz="1800" b="1" kern="100" dirty="0">
                          <a:effectLst/>
                          <a:latin typeface="PingFang SC" panose="020B0400000000000000" pitchFamily="34" charset="-122"/>
                          <a:ea typeface="PingFang SC" panose="020B0400000000000000" pitchFamily="34" charset="-122"/>
                        </a:rPr>
                        <a:t>数据录制模块</a:t>
                      </a:r>
                      <a:endParaRPr lang="zh-CN" sz="1200" b="1" kern="100" dirty="0">
                        <a:effectLst/>
                        <a:latin typeface="PingFang SC" panose="020B0400000000000000" pitchFamily="34" charset="-122"/>
                        <a:ea typeface="PingFang SC" panose="020B0400000000000000" pitchFamily="34" charset="-122"/>
                        <a:cs typeface="Times New Roman" panose="02020503050405090304" pitchFamily="18" charset="0"/>
                      </a:endParaRPr>
                    </a:p>
                  </a:txBody>
                  <a:tcPr marL="68580" marR="68580" marT="0" marB="0"/>
                </a:tc>
                <a:tc>
                  <a:txBody>
                    <a:bodyPr/>
                    <a:lstStyle/>
                    <a:p>
                      <a:pPr algn="ctr">
                        <a:spcAft>
                          <a:spcPts val="0"/>
                        </a:spcAft>
                      </a:pPr>
                      <a:r>
                        <a:rPr lang="zh-CN" sz="1800" b="0" kern="100" dirty="0">
                          <a:effectLst/>
                          <a:latin typeface="PingFang SC" panose="020B0400000000000000" pitchFamily="34" charset="-122"/>
                          <a:ea typeface="PingFang SC" panose="020B0400000000000000" pitchFamily="34" charset="-122"/>
                        </a:rPr>
                        <a:t>数据录制模块会保存策略操作数据，并允许复盘操作。</a:t>
                      </a:r>
                      <a:endParaRPr lang="zh-CN" sz="1200" b="0" kern="100" dirty="0">
                        <a:effectLst/>
                        <a:latin typeface="PingFang SC" panose="020B0400000000000000" pitchFamily="34" charset="-122"/>
                        <a:ea typeface="PingFang SC" panose="020B0400000000000000" pitchFamily="34" charset="-122"/>
                        <a:cs typeface="Times New Roman" panose="02020503050405090304" pitchFamily="18" charset="0"/>
                      </a:endParaRPr>
                    </a:p>
                  </a:txBody>
                  <a:tcPr marL="68580" marR="68580" marT="0" marB="0"/>
                </a:tc>
                <a:extLst>
                  <a:ext uri="{0D108BD9-81ED-4DB2-BD59-A6C34878D82A}">
                    <a16:rowId xmlns:a16="http://schemas.microsoft.com/office/drawing/2014/main" val="10006"/>
                  </a:ext>
                </a:extLst>
              </a:tr>
            </a:tbl>
          </a:graphicData>
        </a:graphic>
      </p:graphicFrame>
    </p:spTree>
  </p:cSld>
  <p:clrMapOvr>
    <a:masterClrMapping/>
  </p:clrMapOvr>
  <p:transition spd="slow">
    <p:wheel spokes="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zh-CN" dirty="0">
                <a:latin typeface="Hiragino Sans GB W3" panose="020B0300000000000000" pitchFamily="34" charset="-128"/>
                <a:ea typeface="Hiragino Sans GB W3" panose="020B0300000000000000" pitchFamily="34" charset="-128"/>
              </a:rPr>
              <a:t>程序主逻辑模块</a:t>
            </a:r>
            <a:endParaRPr kumimoji="1" lang="zh-CN" altLang="en-US" dirty="0"/>
          </a:p>
        </p:txBody>
      </p:sp>
      <p:sp>
        <p:nvSpPr>
          <p:cNvPr id="3" name="内容占位符 2"/>
          <p:cNvSpPr>
            <a:spLocks noGrp="1"/>
          </p:cNvSpPr>
          <p:nvPr>
            <p:ph idx="1"/>
          </p:nvPr>
        </p:nvSpPr>
        <p:spPr/>
        <p:txBody>
          <a:bodyPr/>
          <a:lstStyle/>
          <a:p>
            <a:r>
              <a:rPr lang="zh-CN" altLang="zh-CN" sz="2800" dirty="0">
                <a:latin typeface="PingFang SC" panose="020B0400000000000000" pitchFamily="34" charset="-122"/>
                <a:ea typeface="PingFang SC" panose="020B0400000000000000" pitchFamily="34" charset="-122"/>
              </a:rPr>
              <a:t>程序主逻辑模块接受网络服务层传递来的信息，实时演算并判断合法性。程序主逻辑模块负责进行游戏的主过程。主逻辑模块会记录每个</a:t>
            </a:r>
            <a:r>
              <a:rPr lang="en-US" altLang="zh-CN" sz="2800" dirty="0">
                <a:latin typeface="PingFang SC" panose="020B0400000000000000" pitchFamily="34" charset="-122"/>
                <a:ea typeface="PingFang SC" panose="020B0400000000000000" pitchFamily="34" charset="-122"/>
              </a:rPr>
              <a:t>tick</a:t>
            </a:r>
            <a:r>
              <a:rPr lang="zh-CN" altLang="zh-CN" sz="2800" dirty="0">
                <a:latin typeface="PingFang SC" panose="020B0400000000000000" pitchFamily="34" charset="-122"/>
                <a:ea typeface="PingFang SC" panose="020B0400000000000000" pitchFamily="34" charset="-122"/>
              </a:rPr>
              <a:t>的输入数据和判断结果，游戏结束后可据此复盘。数据录制模块会记录被裁判模块判定为有效的</a:t>
            </a:r>
            <a:r>
              <a:rPr lang="en-US" altLang="zh-CN" sz="2800" dirty="0">
                <a:latin typeface="PingFang SC" panose="020B0400000000000000" pitchFamily="34" charset="-122"/>
                <a:ea typeface="PingFang SC" panose="020B0400000000000000" pitchFamily="34" charset="-122"/>
              </a:rPr>
              <a:t>AI</a:t>
            </a:r>
            <a:r>
              <a:rPr lang="zh-CN" altLang="zh-CN" sz="2800" dirty="0">
                <a:latin typeface="PingFang SC" panose="020B0400000000000000" pitchFamily="34" charset="-122"/>
                <a:ea typeface="PingFang SC" panose="020B0400000000000000" pitchFamily="34" charset="-122"/>
              </a:rPr>
              <a:t>操作数据，提供比赛原生数据的回放功能，以供查错校验。</a:t>
            </a:r>
          </a:p>
          <a:p>
            <a:endParaRPr kumimoji="1" lang="zh-CN" altLang="en-US" dirty="0">
              <a:latin typeface="PingFang SC" panose="020B0400000000000000" pitchFamily="34" charset="-122"/>
              <a:ea typeface="PingFang SC" panose="020B0400000000000000" pitchFamily="34" charset="-122"/>
            </a:endParaRPr>
          </a:p>
        </p:txBody>
      </p:sp>
    </p:spTree>
  </p:cSld>
  <p:clrMapOvr>
    <a:masterClrMapping/>
  </p:clrMapOvr>
  <p:transition spd="slow">
    <p:wheel spokes="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dirty="0">
                <a:latin typeface="Hiragino Sans GB W3" panose="020B0300000000000000" pitchFamily="34" charset="-128"/>
                <a:ea typeface="Hiragino Sans GB W3" panose="020B0300000000000000" pitchFamily="34" charset="-128"/>
              </a:rPr>
              <a:t>Console</a:t>
            </a:r>
            <a:r>
              <a:rPr lang="zh-CN" altLang="zh-CN" dirty="0">
                <a:latin typeface="Hiragino Sans GB W3" panose="020B0300000000000000" pitchFamily="34" charset="-128"/>
                <a:ea typeface="Hiragino Sans GB W3" panose="020B0300000000000000" pitchFamily="34" charset="-128"/>
              </a:rPr>
              <a:t>界面模块</a:t>
            </a:r>
            <a:endParaRPr kumimoji="1" lang="zh-CN" altLang="en-US" dirty="0">
              <a:latin typeface="Hiragino Sans GB W3" panose="020B0300000000000000" pitchFamily="34" charset="-128"/>
              <a:ea typeface="Hiragino Sans GB W3" panose="020B0300000000000000" pitchFamily="34" charset="-128"/>
            </a:endParaRPr>
          </a:p>
        </p:txBody>
      </p:sp>
      <p:sp>
        <p:nvSpPr>
          <p:cNvPr id="3" name="内容占位符 2"/>
          <p:cNvSpPr>
            <a:spLocks noGrp="1"/>
          </p:cNvSpPr>
          <p:nvPr>
            <p:ph idx="1"/>
          </p:nvPr>
        </p:nvSpPr>
        <p:spPr/>
        <p:txBody>
          <a:bodyPr>
            <a:normAutofit/>
          </a:bodyPr>
          <a:lstStyle/>
          <a:p>
            <a:r>
              <a:rPr lang="en-US" altLang="zh-CN" sz="2800" dirty="0">
                <a:latin typeface="PingFang SC" panose="020B0400000000000000" pitchFamily="34" charset="-122"/>
                <a:ea typeface="PingFang SC" panose="020B0400000000000000" pitchFamily="34" charset="-122"/>
              </a:rPr>
              <a:t>Console</a:t>
            </a:r>
            <a:r>
              <a:rPr lang="zh-CN" altLang="zh-CN" sz="2800" dirty="0">
                <a:latin typeface="PingFang SC" panose="020B0400000000000000" pitchFamily="34" charset="-122"/>
                <a:ea typeface="PingFang SC" panose="020B0400000000000000" pitchFamily="34" charset="-122"/>
              </a:rPr>
              <a:t>界面模块提供最简单的图形界面实时显示</a:t>
            </a:r>
            <a:r>
              <a:rPr lang="en-US" altLang="zh-CN" sz="2800" dirty="0">
                <a:latin typeface="PingFang SC" panose="020B0400000000000000" pitchFamily="34" charset="-122"/>
                <a:ea typeface="PingFang SC" panose="020B0400000000000000" pitchFamily="34" charset="-122"/>
              </a:rPr>
              <a:t>log</a:t>
            </a:r>
            <a:r>
              <a:rPr lang="zh-CN" altLang="zh-CN" sz="2800" dirty="0">
                <a:latin typeface="PingFang SC" panose="020B0400000000000000" pitchFamily="34" charset="-122"/>
                <a:ea typeface="PingFang SC" panose="020B0400000000000000" pitchFamily="34" charset="-122"/>
              </a:rPr>
              <a:t>，并通过最简单的输入框进行简单的程序调试。</a:t>
            </a:r>
            <a:endParaRPr kumimoji="1" lang="zh-CN" altLang="en-US" sz="2800" dirty="0">
              <a:latin typeface="PingFang SC" panose="020B0400000000000000" pitchFamily="34" charset="-122"/>
              <a:ea typeface="PingFang SC" panose="020B0400000000000000" pitchFamily="34" charset="-122"/>
            </a:endParaRPr>
          </a:p>
        </p:txBody>
      </p:sp>
    </p:spTree>
  </p:cSld>
  <p:clrMapOvr>
    <a:masterClrMapping/>
  </p:clrMapOvr>
  <p:transition spd="slow">
    <p:wheel spokes="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zh-CN" dirty="0">
                <a:latin typeface="Hiragino Sans GB W3" panose="020B0300000000000000" pitchFamily="34" charset="-128"/>
                <a:ea typeface="Hiragino Sans GB W3" panose="020B0300000000000000" pitchFamily="34" charset="-128"/>
              </a:rPr>
              <a:t>网络服务层模块</a:t>
            </a:r>
            <a:endParaRPr kumimoji="1" lang="zh-CN" altLang="en-US" dirty="0">
              <a:latin typeface="Hiragino Sans GB W3" panose="020B0300000000000000" pitchFamily="34" charset="-128"/>
              <a:ea typeface="Hiragino Sans GB W3" panose="020B0300000000000000" pitchFamily="34" charset="-128"/>
            </a:endParaRPr>
          </a:p>
        </p:txBody>
      </p:sp>
      <p:graphicFrame>
        <p:nvGraphicFramePr>
          <p:cNvPr id="4" name="内容占位符 3"/>
          <p:cNvGraphicFramePr>
            <a:graphicFrameLocks noGrp="1"/>
          </p:cNvGraphicFramePr>
          <p:nvPr>
            <p:ph idx="1"/>
          </p:nvPr>
        </p:nvGraphicFramePr>
        <p:xfrm>
          <a:off x="1377386" y="2476982"/>
          <a:ext cx="9519211" cy="3520084"/>
        </p:xfrm>
        <a:graphic>
          <a:graphicData uri="http://schemas.openxmlformats.org/drawingml/2006/table">
            <a:tbl>
              <a:tblPr firstRow="1" firstCol="1" bandRow="1">
                <a:tableStyleId>{5FD0F851-EC5A-4D38-B0AD-8093EC10F338}</a:tableStyleId>
              </a:tblPr>
              <a:tblGrid>
                <a:gridCol w="2209992">
                  <a:extLst>
                    <a:ext uri="{9D8B030D-6E8A-4147-A177-3AD203B41FA5}">
                      <a16:colId xmlns:a16="http://schemas.microsoft.com/office/drawing/2014/main" val="20000"/>
                    </a:ext>
                  </a:extLst>
                </a:gridCol>
                <a:gridCol w="7309219">
                  <a:extLst>
                    <a:ext uri="{9D8B030D-6E8A-4147-A177-3AD203B41FA5}">
                      <a16:colId xmlns:a16="http://schemas.microsoft.com/office/drawing/2014/main" val="20001"/>
                    </a:ext>
                  </a:extLst>
                </a:gridCol>
              </a:tblGrid>
              <a:tr h="567382">
                <a:tc>
                  <a:txBody>
                    <a:bodyPr/>
                    <a:lstStyle/>
                    <a:p>
                      <a:pPr algn="ctr">
                        <a:spcAft>
                          <a:spcPts val="0"/>
                        </a:spcAft>
                      </a:pPr>
                      <a:r>
                        <a:rPr lang="zh-CN" sz="2800" b="1" kern="100" dirty="0">
                          <a:effectLst/>
                          <a:latin typeface="PingFang SC" panose="020B0400000000000000" pitchFamily="34" charset="-122"/>
                          <a:ea typeface="PingFang SC" panose="020B0400000000000000" pitchFamily="34" charset="-122"/>
                        </a:rPr>
                        <a:t>子模块</a:t>
                      </a:r>
                      <a:endParaRPr lang="zh-CN" sz="2800" b="1" kern="100" dirty="0">
                        <a:effectLst/>
                        <a:latin typeface="PingFang SC" panose="020B0400000000000000" pitchFamily="34" charset="-122"/>
                        <a:ea typeface="PingFang SC" panose="020B0400000000000000" pitchFamily="34" charset="-122"/>
                        <a:cs typeface="Times New Roman" panose="02020503050405090304" pitchFamily="18" charset="0"/>
                      </a:endParaRPr>
                    </a:p>
                  </a:txBody>
                  <a:tcPr marL="68580" marR="68580" marT="0" marB="0"/>
                </a:tc>
                <a:tc>
                  <a:txBody>
                    <a:bodyPr/>
                    <a:lstStyle/>
                    <a:p>
                      <a:pPr algn="ctr">
                        <a:spcAft>
                          <a:spcPts val="0"/>
                        </a:spcAft>
                      </a:pPr>
                      <a:r>
                        <a:rPr lang="zh-CN" sz="2800" b="1" kern="100" dirty="0">
                          <a:effectLst/>
                          <a:latin typeface="PingFang SC" panose="020B0400000000000000" pitchFamily="34" charset="-122"/>
                          <a:ea typeface="PingFang SC" panose="020B0400000000000000" pitchFamily="34" charset="-122"/>
                        </a:rPr>
                        <a:t>概述</a:t>
                      </a:r>
                      <a:endParaRPr lang="zh-CN" sz="2800" b="1" kern="100" dirty="0">
                        <a:effectLst/>
                        <a:latin typeface="PingFang SC" panose="020B0400000000000000" pitchFamily="34" charset="-122"/>
                        <a:ea typeface="PingFang SC" panose="020B0400000000000000" pitchFamily="34" charset="-122"/>
                        <a:cs typeface="Times New Roman" panose="02020503050405090304" pitchFamily="18" charset="0"/>
                      </a:endParaRPr>
                    </a:p>
                  </a:txBody>
                  <a:tcPr marL="68580" marR="68580" marT="0" marB="0"/>
                </a:tc>
                <a:extLst>
                  <a:ext uri="{0D108BD9-81ED-4DB2-BD59-A6C34878D82A}">
                    <a16:rowId xmlns:a16="http://schemas.microsoft.com/office/drawing/2014/main" val="10000"/>
                  </a:ext>
                </a:extLst>
              </a:tr>
              <a:tr h="1105160">
                <a:tc>
                  <a:txBody>
                    <a:bodyPr/>
                    <a:lstStyle/>
                    <a:p>
                      <a:pPr algn="ctr">
                        <a:spcAft>
                          <a:spcPts val="0"/>
                        </a:spcAft>
                      </a:pPr>
                      <a:r>
                        <a:rPr lang="zh-CN" sz="2800" b="1" kern="100" dirty="0">
                          <a:effectLst/>
                          <a:latin typeface="PingFang SC" panose="020B0400000000000000" pitchFamily="34" charset="-122"/>
                          <a:ea typeface="PingFang SC" panose="020B0400000000000000" pitchFamily="34" charset="-122"/>
                        </a:rPr>
                        <a:t>数据模块</a:t>
                      </a:r>
                      <a:endParaRPr lang="zh-CN" sz="2800" b="1" kern="100" dirty="0">
                        <a:effectLst/>
                        <a:latin typeface="PingFang SC" panose="020B0400000000000000" pitchFamily="34" charset="-122"/>
                        <a:ea typeface="PingFang SC" panose="020B0400000000000000" pitchFamily="34" charset="-122"/>
                        <a:cs typeface="Times New Roman" panose="02020503050405090304" pitchFamily="18" charset="0"/>
                      </a:endParaRPr>
                    </a:p>
                  </a:txBody>
                  <a:tcPr marL="68580" marR="68580" marT="0" marB="0"/>
                </a:tc>
                <a:tc>
                  <a:txBody>
                    <a:bodyPr/>
                    <a:lstStyle/>
                    <a:p>
                      <a:pPr algn="ctr">
                        <a:spcAft>
                          <a:spcPts val="0"/>
                        </a:spcAft>
                      </a:pPr>
                      <a:r>
                        <a:rPr lang="zh-CN" sz="2800" b="0" kern="100" dirty="0">
                          <a:effectLst/>
                          <a:latin typeface="PingFang SC" panose="020B0400000000000000" pitchFamily="34" charset="-122"/>
                          <a:ea typeface="PingFang SC" panose="020B0400000000000000" pitchFamily="34" charset="-122"/>
                        </a:rPr>
                        <a:t>维护</a:t>
                      </a:r>
                      <a:r>
                        <a:rPr lang="en-US" sz="2800" b="0" kern="100" dirty="0">
                          <a:effectLst/>
                          <a:latin typeface="PingFang SC" panose="020B0400000000000000" pitchFamily="34" charset="-122"/>
                          <a:ea typeface="PingFang SC" panose="020B0400000000000000" pitchFamily="34" charset="-122"/>
                        </a:rPr>
                        <a:t>WebSocket</a:t>
                      </a:r>
                      <a:r>
                        <a:rPr lang="zh-CN" sz="2800" b="0" kern="100" dirty="0">
                          <a:effectLst/>
                          <a:latin typeface="PingFang SC" panose="020B0400000000000000" pitchFamily="34" charset="-122"/>
                          <a:ea typeface="PingFang SC" panose="020B0400000000000000" pitchFamily="34" charset="-122"/>
                        </a:rPr>
                        <a:t>连接，与玩家策略之间进行 通讯，接收、返回玩家策略的动作信息和执行结果。</a:t>
                      </a:r>
                      <a:endParaRPr lang="zh-CN" sz="2800" b="0" kern="100" dirty="0">
                        <a:effectLst/>
                        <a:latin typeface="PingFang SC" panose="020B0400000000000000" pitchFamily="34" charset="-122"/>
                        <a:ea typeface="PingFang SC" panose="020B0400000000000000" pitchFamily="34" charset="-122"/>
                        <a:cs typeface="Times New Roman" panose="02020503050405090304" pitchFamily="18" charset="0"/>
                      </a:endParaRPr>
                    </a:p>
                  </a:txBody>
                  <a:tcPr marL="68580" marR="68580" marT="0" marB="0"/>
                </a:tc>
                <a:extLst>
                  <a:ext uri="{0D108BD9-81ED-4DB2-BD59-A6C34878D82A}">
                    <a16:rowId xmlns:a16="http://schemas.microsoft.com/office/drawing/2014/main" val="10001"/>
                  </a:ext>
                </a:extLst>
              </a:tr>
              <a:tr h="567382">
                <a:tc>
                  <a:txBody>
                    <a:bodyPr/>
                    <a:lstStyle/>
                    <a:p>
                      <a:pPr algn="ctr">
                        <a:spcAft>
                          <a:spcPts val="0"/>
                        </a:spcAft>
                      </a:pPr>
                      <a:r>
                        <a:rPr lang="zh-CN" sz="2800" b="1" kern="100" dirty="0">
                          <a:effectLst/>
                          <a:latin typeface="PingFang SC" panose="020B0400000000000000" pitchFamily="34" charset="-122"/>
                          <a:ea typeface="PingFang SC" panose="020B0400000000000000" pitchFamily="34" charset="-122"/>
                        </a:rPr>
                        <a:t>连接模块</a:t>
                      </a:r>
                      <a:endParaRPr lang="zh-CN" sz="2800" b="1" kern="100" dirty="0">
                        <a:effectLst/>
                        <a:latin typeface="PingFang SC" panose="020B0400000000000000" pitchFamily="34" charset="-122"/>
                        <a:ea typeface="PingFang SC" panose="020B0400000000000000" pitchFamily="34" charset="-122"/>
                        <a:cs typeface="Times New Roman" panose="02020503050405090304" pitchFamily="18" charset="0"/>
                      </a:endParaRPr>
                    </a:p>
                  </a:txBody>
                  <a:tcPr marL="68580" marR="68580" marT="0" marB="0"/>
                </a:tc>
                <a:tc>
                  <a:txBody>
                    <a:bodyPr/>
                    <a:lstStyle/>
                    <a:p>
                      <a:pPr algn="ctr">
                        <a:spcAft>
                          <a:spcPts val="0"/>
                        </a:spcAft>
                      </a:pPr>
                      <a:r>
                        <a:rPr lang="zh-CN" sz="2800" b="0" kern="100" dirty="0">
                          <a:effectLst/>
                          <a:latin typeface="PingFang SC" panose="020B0400000000000000" pitchFamily="34" charset="-122"/>
                          <a:ea typeface="PingFang SC" panose="020B0400000000000000" pitchFamily="34" charset="-122"/>
                        </a:rPr>
                        <a:t>管理玩家的接入、断开。</a:t>
                      </a:r>
                      <a:endParaRPr lang="zh-CN" sz="2800" b="0" kern="100" dirty="0">
                        <a:effectLst/>
                        <a:latin typeface="PingFang SC" panose="020B0400000000000000" pitchFamily="34" charset="-122"/>
                        <a:ea typeface="PingFang SC" panose="020B0400000000000000" pitchFamily="34" charset="-122"/>
                        <a:cs typeface="Times New Roman" panose="02020503050405090304" pitchFamily="18" charset="0"/>
                      </a:endParaRPr>
                    </a:p>
                  </a:txBody>
                  <a:tcPr marL="68580" marR="68580" marT="0" marB="0"/>
                </a:tc>
                <a:extLst>
                  <a:ext uri="{0D108BD9-81ED-4DB2-BD59-A6C34878D82A}">
                    <a16:rowId xmlns:a16="http://schemas.microsoft.com/office/drawing/2014/main" val="10002"/>
                  </a:ext>
                </a:extLst>
              </a:tr>
              <a:tr h="1105160">
                <a:tc>
                  <a:txBody>
                    <a:bodyPr/>
                    <a:lstStyle/>
                    <a:p>
                      <a:pPr algn="ctr">
                        <a:spcAft>
                          <a:spcPts val="0"/>
                        </a:spcAft>
                      </a:pPr>
                      <a:r>
                        <a:rPr lang="zh-CN" sz="2800" b="1" kern="100" dirty="0">
                          <a:effectLst/>
                          <a:latin typeface="PingFang SC" panose="020B0400000000000000" pitchFamily="34" charset="-122"/>
                          <a:ea typeface="PingFang SC" panose="020B0400000000000000" pitchFamily="34" charset="-122"/>
                        </a:rPr>
                        <a:t>数据录制模块</a:t>
                      </a:r>
                      <a:endParaRPr lang="zh-CN" sz="2800" b="1" kern="100" dirty="0">
                        <a:effectLst/>
                        <a:latin typeface="PingFang SC" panose="020B0400000000000000" pitchFamily="34" charset="-122"/>
                        <a:ea typeface="PingFang SC" panose="020B0400000000000000" pitchFamily="34" charset="-122"/>
                        <a:cs typeface="Times New Roman" panose="02020503050405090304" pitchFamily="18" charset="0"/>
                      </a:endParaRPr>
                    </a:p>
                  </a:txBody>
                  <a:tcPr marL="68580" marR="68580" marT="0" marB="0"/>
                </a:tc>
                <a:tc>
                  <a:txBody>
                    <a:bodyPr/>
                    <a:lstStyle/>
                    <a:p>
                      <a:pPr algn="ctr">
                        <a:spcAft>
                          <a:spcPts val="0"/>
                        </a:spcAft>
                      </a:pPr>
                      <a:r>
                        <a:rPr lang="zh-CN" sz="2800" b="0" kern="100" dirty="0">
                          <a:effectLst/>
                          <a:latin typeface="PingFang SC" panose="020B0400000000000000" pitchFamily="34" charset="-122"/>
                          <a:ea typeface="PingFang SC" panose="020B0400000000000000" pitchFamily="34" charset="-122"/>
                        </a:rPr>
                        <a:t>录制网络服务层接收的玩家操作原始数据，并允许复盘操作。</a:t>
                      </a:r>
                      <a:endParaRPr lang="zh-CN" sz="2800" b="0" kern="100" dirty="0">
                        <a:effectLst/>
                        <a:latin typeface="PingFang SC" panose="020B0400000000000000" pitchFamily="34" charset="-122"/>
                        <a:ea typeface="PingFang SC" panose="020B0400000000000000" pitchFamily="34" charset="-122"/>
                        <a:cs typeface="Times New Roman" panose="02020503050405090304" pitchFamily="18" charset="0"/>
                      </a:endParaRPr>
                    </a:p>
                  </a:txBody>
                  <a:tcPr marL="68580" marR="68580" marT="0" marB="0"/>
                </a:tc>
                <a:extLst>
                  <a:ext uri="{0D108BD9-81ED-4DB2-BD59-A6C34878D82A}">
                    <a16:rowId xmlns:a16="http://schemas.microsoft.com/office/drawing/2014/main" val="10003"/>
                  </a:ext>
                </a:extLst>
              </a:tr>
            </a:tbl>
          </a:graphicData>
        </a:graphic>
      </p:graphicFrame>
    </p:spTree>
  </p:cSld>
  <p:clrMapOvr>
    <a:masterClrMapping/>
  </p:clrMapOvr>
  <p:transition spd="slow">
    <p:wheel spokes="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kumimoji="1" lang="zh-CN" altLang="en-US" sz="4800" dirty="0">
                <a:latin typeface="Hiragino Sans GB W3" panose="020B0300000000000000" pitchFamily="34" charset="-128"/>
                <a:ea typeface="Hiragino Sans GB W3" panose="020B0300000000000000" pitchFamily="34" charset="-128"/>
              </a:rPr>
              <a:t>项目简介</a:t>
            </a:r>
          </a:p>
        </p:txBody>
      </p:sp>
      <p:sp>
        <p:nvSpPr>
          <p:cNvPr id="3" name="内容占位符 2"/>
          <p:cNvSpPr>
            <a:spLocks noGrp="1"/>
          </p:cNvSpPr>
          <p:nvPr>
            <p:ph idx="1"/>
          </p:nvPr>
        </p:nvSpPr>
        <p:spPr/>
        <p:txBody>
          <a:bodyPr>
            <a:normAutofit/>
          </a:bodyPr>
          <a:lstStyle/>
          <a:p>
            <a:pPr marL="0" indent="0">
              <a:buNone/>
            </a:pPr>
            <a:r>
              <a:rPr lang="en-US" altLang="zh-CN" sz="2800" dirty="0">
                <a:latin typeface="PingFang SC" panose="020B0400000000000000" pitchFamily="34" charset="-122"/>
                <a:ea typeface="PingFang SC" panose="020B0400000000000000" pitchFamily="34" charset="-122"/>
              </a:rPr>
              <a:t>“</a:t>
            </a:r>
            <a:r>
              <a:rPr lang="en-US" altLang="zh-CN" sz="2800" dirty="0" err="1">
                <a:latin typeface="PingFang SC" panose="020B0400000000000000" pitchFamily="34" charset="-122"/>
                <a:ea typeface="PingFang SC" panose="020B0400000000000000" pitchFamily="34" charset="-122"/>
              </a:rPr>
              <a:t>Flyhigher</a:t>
            </a:r>
            <a:r>
              <a:rPr lang="en-US" altLang="zh-CN" sz="2800" dirty="0">
                <a:latin typeface="PingFang SC" panose="020B0400000000000000" pitchFamily="34" charset="-122"/>
                <a:ea typeface="PingFang SC" panose="020B0400000000000000" pitchFamily="34" charset="-122"/>
              </a:rPr>
              <a:t>——</a:t>
            </a:r>
            <a:r>
              <a:rPr lang="zh-CN" altLang="zh-CN" sz="2800" dirty="0">
                <a:latin typeface="PingFang SC" panose="020B0400000000000000" pitchFamily="34" charset="-122"/>
                <a:ea typeface="PingFang SC" panose="020B0400000000000000" pitchFamily="34" charset="-122"/>
              </a:rPr>
              <a:t>互动式飞机大战游戏平台</a:t>
            </a:r>
            <a:r>
              <a:rPr lang="en-US" altLang="zh-CN" sz="2800" dirty="0">
                <a:latin typeface="PingFang SC" panose="020B0400000000000000" pitchFamily="34" charset="-122"/>
                <a:ea typeface="PingFang SC" panose="020B0400000000000000" pitchFamily="34" charset="-122"/>
              </a:rPr>
              <a:t>”</a:t>
            </a:r>
            <a:r>
              <a:rPr lang="zh-CN" altLang="zh-CN" sz="2800" dirty="0">
                <a:latin typeface="PingFang SC" panose="020B0400000000000000" pitchFamily="34" charset="-122"/>
                <a:ea typeface="PingFang SC" panose="020B0400000000000000" pitchFamily="34" charset="-122"/>
              </a:rPr>
              <a:t>项目是一个互动性游戏平台。游戏玩家可以使用预定义的</a:t>
            </a:r>
            <a:r>
              <a:rPr lang="en-US" altLang="zh-CN" sz="2800" dirty="0">
                <a:latin typeface="PingFang SC" panose="020B0400000000000000" pitchFamily="34" charset="-122"/>
                <a:ea typeface="PingFang SC" panose="020B0400000000000000" pitchFamily="34" charset="-122"/>
              </a:rPr>
              <a:t>AI</a:t>
            </a:r>
            <a:r>
              <a:rPr lang="zh-CN" altLang="zh-CN" sz="2800" dirty="0">
                <a:latin typeface="PingFang SC" panose="020B0400000000000000" pitchFamily="34" charset="-122"/>
                <a:ea typeface="PingFang SC" panose="020B0400000000000000" pitchFamily="34" charset="-122"/>
              </a:rPr>
              <a:t>模型，或者自定义使用平台接口设计自己的</a:t>
            </a:r>
            <a:r>
              <a:rPr lang="en-US" altLang="zh-CN" sz="2800" dirty="0">
                <a:latin typeface="PingFang SC" panose="020B0400000000000000" pitchFamily="34" charset="-122"/>
                <a:ea typeface="PingFang SC" panose="020B0400000000000000" pitchFamily="34" charset="-122"/>
              </a:rPr>
              <a:t>AI</a:t>
            </a:r>
            <a:r>
              <a:rPr lang="zh-CN" altLang="zh-CN" sz="2800" dirty="0">
                <a:latin typeface="PingFang SC" panose="020B0400000000000000" pitchFamily="34" charset="-122"/>
                <a:ea typeface="PingFang SC" panose="020B0400000000000000" pitchFamily="34" charset="-122"/>
              </a:rPr>
              <a:t>模型，进行飞机大战游戏，角逐胜负。玩家也可以通过策略性的实时操作与</a:t>
            </a:r>
            <a:r>
              <a:rPr lang="en-US" altLang="zh-CN" sz="2800" dirty="0">
                <a:latin typeface="PingFang SC" panose="020B0400000000000000" pitchFamily="34" charset="-122"/>
                <a:ea typeface="PingFang SC" panose="020B0400000000000000" pitchFamily="34" charset="-122"/>
              </a:rPr>
              <a:t>AI</a:t>
            </a:r>
            <a:r>
              <a:rPr lang="zh-CN" altLang="zh-CN" sz="2800" dirty="0">
                <a:latin typeface="PingFang SC" panose="020B0400000000000000" pitchFamily="34" charset="-122"/>
                <a:ea typeface="PingFang SC" panose="020B0400000000000000" pitchFamily="34" charset="-122"/>
              </a:rPr>
              <a:t>模型对抗，在飞机大战游戏的过程中逐渐学习人工智能相关的知识，设计更加强大的</a:t>
            </a:r>
            <a:r>
              <a:rPr lang="en-US" altLang="zh-CN" sz="2800" dirty="0">
                <a:latin typeface="PingFang SC" panose="020B0400000000000000" pitchFamily="34" charset="-122"/>
                <a:ea typeface="PingFang SC" panose="020B0400000000000000" pitchFamily="34" charset="-122"/>
              </a:rPr>
              <a:t>AI</a:t>
            </a:r>
            <a:r>
              <a:rPr lang="zh-CN" altLang="zh-CN" sz="2800" dirty="0">
                <a:latin typeface="PingFang SC" panose="020B0400000000000000" pitchFamily="34" charset="-122"/>
                <a:ea typeface="PingFang SC" panose="020B0400000000000000" pitchFamily="34" charset="-122"/>
              </a:rPr>
              <a:t>模型。</a:t>
            </a:r>
          </a:p>
          <a:p>
            <a:endParaRPr kumimoji="1" lang="zh-CN" altLang="en-US" sz="2800"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zh-CN" dirty="0"/>
              <a:t>玩家层模块</a:t>
            </a:r>
            <a:endParaRPr kumimoji="1" lang="zh-CN" altLang="en-US" dirty="0"/>
          </a:p>
        </p:txBody>
      </p:sp>
      <p:sp>
        <p:nvSpPr>
          <p:cNvPr id="3" name="内容占位符 2"/>
          <p:cNvSpPr>
            <a:spLocks noGrp="1"/>
          </p:cNvSpPr>
          <p:nvPr>
            <p:ph idx="1"/>
          </p:nvPr>
        </p:nvSpPr>
        <p:spPr/>
        <p:txBody>
          <a:bodyPr/>
          <a:lstStyle/>
          <a:p>
            <a:r>
              <a:rPr lang="zh-CN" altLang="zh-CN" sz="2800" dirty="0">
                <a:latin typeface="PingFang SC" panose="020B0400000000000000" pitchFamily="34" charset="-122"/>
                <a:ea typeface="PingFang SC" panose="020B0400000000000000" pitchFamily="34" charset="-122"/>
              </a:rPr>
              <a:t>玩家层模块并不需要本项目实际实现，玩家层模块是指直接使用</a:t>
            </a:r>
            <a:r>
              <a:rPr lang="en-US" altLang="zh-CN" sz="2800" dirty="0">
                <a:latin typeface="PingFang SC" panose="020B0400000000000000" pitchFamily="34" charset="-122"/>
                <a:ea typeface="PingFang SC" panose="020B0400000000000000" pitchFamily="34" charset="-122"/>
              </a:rPr>
              <a:t>WebSocket</a:t>
            </a:r>
            <a:r>
              <a:rPr lang="zh-CN" altLang="zh-CN" sz="2800" dirty="0">
                <a:latin typeface="PingFang SC" panose="020B0400000000000000" pitchFamily="34" charset="-122"/>
                <a:ea typeface="PingFang SC" panose="020B0400000000000000" pitchFamily="34" charset="-122"/>
              </a:rPr>
              <a:t>进行编程设计策略的玩家，这个模块可以直接对接服务层的</a:t>
            </a:r>
            <a:r>
              <a:rPr lang="en-US" altLang="zh-CN" sz="2800" dirty="0">
                <a:latin typeface="PingFang SC" panose="020B0400000000000000" pitchFamily="34" charset="-122"/>
                <a:ea typeface="PingFang SC" panose="020B0400000000000000" pitchFamily="34" charset="-122"/>
              </a:rPr>
              <a:t>WebSocket</a:t>
            </a:r>
            <a:r>
              <a:rPr lang="zh-CN" altLang="zh-CN" sz="2800" dirty="0">
                <a:latin typeface="PingFang SC" panose="020B0400000000000000" pitchFamily="34" charset="-122"/>
                <a:ea typeface="PingFang SC" panose="020B0400000000000000" pitchFamily="34" charset="-122"/>
              </a:rPr>
              <a:t>接口。</a:t>
            </a:r>
          </a:p>
          <a:p>
            <a:endParaRPr kumimoji="1" lang="zh-CN" altLang="en-US" dirty="0"/>
          </a:p>
        </p:txBody>
      </p:sp>
    </p:spTree>
  </p:cSld>
  <p:clrMapOvr>
    <a:masterClrMapping/>
  </p:clrMapOvr>
  <p:transition spd="slow">
    <p:wheel spokes="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zh-CN" dirty="0">
                <a:latin typeface="Hiragino Sans GB W3" panose="020B0300000000000000" pitchFamily="34" charset="-128"/>
                <a:ea typeface="Hiragino Sans GB W3" panose="020B0300000000000000" pitchFamily="34" charset="-128"/>
              </a:rPr>
              <a:t>玩家客户端层模块</a:t>
            </a:r>
            <a:endParaRPr kumimoji="1" lang="zh-CN" altLang="en-US" dirty="0">
              <a:latin typeface="Hiragino Sans GB W3" panose="020B0300000000000000" pitchFamily="34" charset="-128"/>
              <a:ea typeface="Hiragino Sans GB W3" panose="020B0300000000000000" pitchFamily="34" charset="-128"/>
            </a:endParaRPr>
          </a:p>
        </p:txBody>
      </p:sp>
      <p:sp>
        <p:nvSpPr>
          <p:cNvPr id="3" name="内容占位符 2"/>
          <p:cNvSpPr>
            <a:spLocks noGrp="1"/>
          </p:cNvSpPr>
          <p:nvPr>
            <p:ph idx="1"/>
          </p:nvPr>
        </p:nvSpPr>
        <p:spPr/>
        <p:txBody>
          <a:bodyPr/>
          <a:lstStyle/>
          <a:p>
            <a:r>
              <a:rPr lang="zh-CN" altLang="zh-CN" sz="2800" dirty="0">
                <a:latin typeface="PingFang SC" panose="020B0400000000000000" pitchFamily="34" charset="-122"/>
                <a:ea typeface="PingFang SC" panose="020B0400000000000000" pitchFamily="34" charset="-122"/>
              </a:rPr>
              <a:t>与玩家层模块不同的是，玩家客户端模块面向对</a:t>
            </a:r>
            <a:r>
              <a:rPr lang="en-US" altLang="zh-CN" sz="2800" dirty="0">
                <a:latin typeface="PingFang SC" panose="020B0400000000000000" pitchFamily="34" charset="-122"/>
                <a:ea typeface="PingFang SC" panose="020B0400000000000000" pitchFamily="34" charset="-122"/>
              </a:rPr>
              <a:t>WebSocket</a:t>
            </a:r>
            <a:r>
              <a:rPr lang="zh-CN" altLang="zh-CN" sz="2800" dirty="0">
                <a:latin typeface="PingFang SC" panose="020B0400000000000000" pitchFamily="34" charset="-122"/>
                <a:ea typeface="PingFang SC" panose="020B0400000000000000" pitchFamily="34" charset="-122"/>
              </a:rPr>
              <a:t>网络通信技术不太了解的玩家，提供一层对接</a:t>
            </a:r>
            <a:r>
              <a:rPr lang="en-US" altLang="zh-CN" sz="2800" dirty="0">
                <a:latin typeface="PingFang SC" panose="020B0400000000000000" pitchFamily="34" charset="-122"/>
                <a:ea typeface="PingFang SC" panose="020B0400000000000000" pitchFamily="34" charset="-122"/>
              </a:rPr>
              <a:t>WebSocket</a:t>
            </a:r>
            <a:r>
              <a:rPr lang="zh-CN" altLang="zh-CN" sz="2800" dirty="0">
                <a:latin typeface="PingFang SC" panose="020B0400000000000000" pitchFamily="34" charset="-122"/>
                <a:ea typeface="PingFang SC" panose="020B0400000000000000" pitchFamily="34" charset="-122"/>
              </a:rPr>
              <a:t>服务层接口的封装。玩家客户端层模块可以有很多种类，可以是不同的编程语言，项目后期会逐渐丰富</a:t>
            </a:r>
            <a:r>
              <a:rPr lang="zh-CN" altLang="zh-CN" dirty="0"/>
              <a:t>。</a:t>
            </a:r>
          </a:p>
          <a:p>
            <a:endParaRPr kumimoji="1" lang="zh-CN" altLang="en-US" dirty="0"/>
          </a:p>
        </p:txBody>
      </p:sp>
    </p:spTree>
  </p:cSld>
  <p:clrMapOvr>
    <a:masterClrMapping/>
  </p:clrMapOvr>
  <p:transition spd="slow">
    <p:wheel spokes="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dirty="0"/>
              <a:t>AI</a:t>
            </a:r>
            <a:r>
              <a:rPr lang="zh-CN" altLang="zh-CN" dirty="0"/>
              <a:t>客户端层模块</a:t>
            </a:r>
            <a:endParaRPr kumimoji="1" lang="zh-CN" altLang="en-US" dirty="0"/>
          </a:p>
        </p:txBody>
      </p:sp>
      <p:sp>
        <p:nvSpPr>
          <p:cNvPr id="3" name="内容占位符 2"/>
          <p:cNvSpPr>
            <a:spLocks noGrp="1"/>
          </p:cNvSpPr>
          <p:nvPr>
            <p:ph idx="1"/>
          </p:nvPr>
        </p:nvSpPr>
        <p:spPr/>
        <p:txBody>
          <a:bodyPr/>
          <a:lstStyle/>
          <a:p>
            <a:r>
              <a:rPr lang="en-US" altLang="zh-CN" sz="2800" dirty="0">
                <a:latin typeface="PingFang SC" panose="020B0400000000000000" pitchFamily="34" charset="-122"/>
                <a:ea typeface="PingFang SC" panose="020B0400000000000000" pitchFamily="34" charset="-122"/>
              </a:rPr>
              <a:t>AI</a:t>
            </a:r>
            <a:r>
              <a:rPr lang="zh-CN" altLang="zh-CN" sz="2800" dirty="0">
                <a:latin typeface="PingFang SC" panose="020B0400000000000000" pitchFamily="34" charset="-122"/>
                <a:ea typeface="PingFang SC" panose="020B0400000000000000" pitchFamily="34" charset="-122"/>
              </a:rPr>
              <a:t>客户端层模块是本项目预设计的策略，使用机器学习技术进行训练获得得类玩家策略模块。</a:t>
            </a:r>
            <a:r>
              <a:rPr lang="en-US" altLang="zh-CN" sz="2800" dirty="0">
                <a:latin typeface="PingFang SC" panose="020B0400000000000000" pitchFamily="34" charset="-122"/>
                <a:ea typeface="PingFang SC" panose="020B0400000000000000" pitchFamily="34" charset="-122"/>
              </a:rPr>
              <a:t>AI</a:t>
            </a:r>
            <a:r>
              <a:rPr lang="zh-CN" altLang="zh-CN" sz="2800" dirty="0">
                <a:latin typeface="PingFang SC" panose="020B0400000000000000" pitchFamily="34" charset="-122"/>
                <a:ea typeface="PingFang SC" panose="020B0400000000000000" pitchFamily="34" charset="-122"/>
              </a:rPr>
              <a:t>客户端层模块等价于玩家客户端层模块，只是策略是预先经过机器学习训练，而不是由玩家决定的。项目中后期会提供一些训练好的固定策略的</a:t>
            </a:r>
            <a:r>
              <a:rPr lang="en-US" altLang="zh-CN" sz="2800" dirty="0">
                <a:latin typeface="PingFang SC" panose="020B0400000000000000" pitchFamily="34" charset="-122"/>
                <a:ea typeface="PingFang SC" panose="020B0400000000000000" pitchFamily="34" charset="-122"/>
              </a:rPr>
              <a:t>AI</a:t>
            </a:r>
            <a:r>
              <a:rPr lang="zh-CN" altLang="zh-CN" sz="2800" dirty="0">
                <a:latin typeface="PingFang SC" panose="020B0400000000000000" pitchFamily="34" charset="-122"/>
                <a:ea typeface="PingFang SC" panose="020B0400000000000000" pitchFamily="34" charset="-122"/>
              </a:rPr>
              <a:t>。</a:t>
            </a:r>
          </a:p>
          <a:p>
            <a:endParaRPr kumimoji="1" lang="zh-CN" altLang="en-US" dirty="0"/>
          </a:p>
        </p:txBody>
      </p:sp>
    </p:spTree>
  </p:cSld>
  <p:clrMapOvr>
    <a:masterClrMapping/>
  </p:clrMapOvr>
  <p:transition spd="slow">
    <p:wheel spokes="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kumimoji="1" lang="zh-CN" altLang="en-US" dirty="0">
                <a:latin typeface="Hiragino Sans GB W3" panose="020B0300000000000000" pitchFamily="34" charset="-128"/>
                <a:ea typeface="Hiragino Sans GB W3" panose="020B0300000000000000" pitchFamily="34" charset="-128"/>
              </a:rPr>
              <a:t>项目详细设计</a:t>
            </a:r>
          </a:p>
        </p:txBody>
      </p:sp>
      <p:sp>
        <p:nvSpPr>
          <p:cNvPr id="3" name="内容占位符 2"/>
          <p:cNvSpPr>
            <a:spLocks noGrp="1"/>
          </p:cNvSpPr>
          <p:nvPr>
            <p:ph idx="1"/>
          </p:nvPr>
        </p:nvSpPr>
        <p:spPr/>
        <p:txBody>
          <a:bodyPr/>
          <a:lstStyle/>
          <a:p>
            <a:r>
              <a:rPr kumimoji="1" lang="zh-CN" altLang="en-US" sz="3200" dirty="0">
                <a:latin typeface="PingFang SC" panose="020B0400000000000000" pitchFamily="34" charset="-122"/>
                <a:ea typeface="PingFang SC" panose="020B0400000000000000" pitchFamily="34" charset="-122"/>
              </a:rPr>
              <a:t>项目详细设计主要包括以下三部分：</a:t>
            </a:r>
            <a:endParaRPr kumimoji="1" lang="en-US" altLang="zh-CN" sz="3200" dirty="0">
              <a:latin typeface="PingFang SC" panose="020B0400000000000000" pitchFamily="34" charset="-122"/>
              <a:ea typeface="PingFang SC" panose="020B0400000000000000" pitchFamily="34" charset="-122"/>
            </a:endParaRPr>
          </a:p>
          <a:p>
            <a:pPr lvl="1"/>
            <a:r>
              <a:rPr kumimoji="1" lang="zh-CN" altLang="en-US" sz="2800" dirty="0">
                <a:latin typeface="PingFang SC" panose="020B0400000000000000" pitchFamily="34" charset="-122"/>
                <a:ea typeface="PingFang SC" panose="020B0400000000000000" pitchFamily="34" charset="-122"/>
              </a:rPr>
              <a:t>策略层设计</a:t>
            </a:r>
            <a:endParaRPr kumimoji="1" lang="en-US" altLang="zh-CN" sz="2800" dirty="0">
              <a:latin typeface="PingFang SC" panose="020B0400000000000000" pitchFamily="34" charset="-122"/>
              <a:ea typeface="PingFang SC" panose="020B0400000000000000" pitchFamily="34" charset="-122"/>
            </a:endParaRPr>
          </a:p>
          <a:p>
            <a:pPr lvl="1"/>
            <a:r>
              <a:rPr kumimoji="1" lang="zh-CN" altLang="en-US" sz="2800" dirty="0">
                <a:latin typeface="PingFang SC" panose="020B0400000000000000" pitchFamily="34" charset="-122"/>
                <a:ea typeface="PingFang SC" panose="020B0400000000000000" pitchFamily="34" charset="-122"/>
              </a:rPr>
              <a:t>网络层和</a:t>
            </a:r>
            <a:r>
              <a:rPr kumimoji="1" lang="en-US" altLang="zh-CN" sz="2800" dirty="0">
                <a:latin typeface="PingFang SC" panose="020B0400000000000000" pitchFamily="34" charset="-122"/>
                <a:ea typeface="PingFang SC" panose="020B0400000000000000" pitchFamily="34" charset="-122"/>
              </a:rPr>
              <a:t>UI</a:t>
            </a:r>
            <a:r>
              <a:rPr kumimoji="1" lang="zh-CN" altLang="en-US" sz="2800" dirty="0">
                <a:latin typeface="PingFang SC" panose="020B0400000000000000" pitchFamily="34" charset="-122"/>
                <a:ea typeface="PingFang SC" panose="020B0400000000000000" pitchFamily="34" charset="-122"/>
              </a:rPr>
              <a:t>设计</a:t>
            </a:r>
            <a:endParaRPr kumimoji="1" lang="en-US" altLang="zh-CN" sz="2800" dirty="0">
              <a:latin typeface="PingFang SC" panose="020B0400000000000000" pitchFamily="34" charset="-122"/>
              <a:ea typeface="PingFang SC" panose="020B0400000000000000" pitchFamily="34" charset="-122"/>
            </a:endParaRPr>
          </a:p>
          <a:p>
            <a:pPr lvl="1"/>
            <a:r>
              <a:rPr kumimoji="1" lang="zh-CN" altLang="en-US" sz="2800" dirty="0">
                <a:latin typeface="PingFang SC" panose="020B0400000000000000" pitchFamily="34" charset="-122"/>
                <a:ea typeface="PingFang SC" panose="020B0400000000000000" pitchFamily="34" charset="-122"/>
              </a:rPr>
              <a:t>调试分析过程</a:t>
            </a:r>
            <a:endParaRPr kumimoji="1" lang="zh-CN"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kumimoji="1" lang="zh-CN" altLang="en-US" dirty="0">
                <a:latin typeface="Hiragino Sans GB W3" panose="020B0300000000000000" pitchFamily="34" charset="-128"/>
                <a:ea typeface="Hiragino Sans GB W3" panose="020B0300000000000000" pitchFamily="34" charset="-128"/>
              </a:rPr>
              <a:t>策略层设计</a:t>
            </a:r>
          </a:p>
        </p:txBody>
      </p:sp>
      <p:sp>
        <p:nvSpPr>
          <p:cNvPr id="3" name="内容占位符 2"/>
          <p:cNvSpPr>
            <a:spLocks noGrp="1"/>
          </p:cNvSpPr>
          <p:nvPr>
            <p:ph idx="1"/>
          </p:nvPr>
        </p:nvSpPr>
        <p:spPr/>
        <p:txBody>
          <a:bodyPr>
            <a:normAutofit/>
          </a:bodyPr>
          <a:lstStyle/>
          <a:p>
            <a:r>
              <a:rPr kumimoji="1" lang="zh-CN" altLang="en-US" sz="2800" dirty="0">
                <a:latin typeface="PingFang SC" panose="020B0400000000000000" pitchFamily="34" charset="-122"/>
                <a:ea typeface="PingFang SC" panose="020B0400000000000000" pitchFamily="34" charset="-122"/>
              </a:rPr>
              <a:t>策略层的编写我们采用自己开发的框架进行，开发进程初期，我们先使用</a:t>
            </a:r>
            <a:r>
              <a:rPr kumimoji="1" lang="en-US" altLang="zh-CN" sz="2800" dirty="0">
                <a:latin typeface="PingFang SC" panose="020B0400000000000000" pitchFamily="34" charset="-122"/>
                <a:ea typeface="PingFang SC" panose="020B0400000000000000" pitchFamily="34" charset="-122"/>
              </a:rPr>
              <a:t>UML</a:t>
            </a:r>
            <a:r>
              <a:rPr kumimoji="1" lang="zh-CN" altLang="en-US" sz="2800" dirty="0">
                <a:latin typeface="PingFang SC" panose="020B0400000000000000" pitchFamily="34" charset="-122"/>
                <a:ea typeface="PingFang SC" panose="020B0400000000000000" pitchFamily="34" charset="-122"/>
              </a:rPr>
              <a:t>类图对策略层进行了框架构建。定义了框架层的文件位置规范，规范定义采用模块化编程的思想，对不同的对象进行任务划分。</a:t>
            </a:r>
            <a:endParaRPr kumimoji="1" lang="en-US" altLang="zh-CN" sz="2800" dirty="0">
              <a:latin typeface="PingFang SC" panose="020B0400000000000000" pitchFamily="34" charset="-122"/>
              <a:ea typeface="PingFang SC" panose="020B0400000000000000" pitchFamily="34" charset="-122"/>
            </a:endParaRPr>
          </a:p>
          <a:p>
            <a:r>
              <a:rPr kumimoji="1" lang="zh-CN" altLang="en-US" sz="2800" dirty="0">
                <a:latin typeface="PingFang SC" panose="020B0400000000000000" pitchFamily="34" charset="-122"/>
                <a:ea typeface="PingFang SC" panose="020B0400000000000000" pitchFamily="34" charset="-122"/>
              </a:rPr>
              <a:t>我们对实现策略层的类文件规范有着较为严格的格式，采用集成语义的命名方式，让人一目了然，理解类的作用。</a:t>
            </a:r>
            <a:endParaRPr kumimoji="1" lang="en-US" altLang="zh-CN" sz="2800" dirty="0">
              <a:latin typeface="PingFang SC" panose="020B0400000000000000" pitchFamily="34" charset="-122"/>
              <a:ea typeface="PingFang SC" panose="020B0400000000000000" pitchFamily="34"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kumimoji="1" lang="zh-CN" altLang="en-US" dirty="0">
                <a:latin typeface="Hiragino Sans GB W3" panose="020B0300000000000000" pitchFamily="34" charset="-128"/>
                <a:ea typeface="Hiragino Sans GB W3" panose="020B0300000000000000" pitchFamily="34" charset="-128"/>
              </a:rPr>
              <a:t>策略层设计</a:t>
            </a:r>
          </a:p>
        </p:txBody>
      </p:sp>
      <p:sp>
        <p:nvSpPr>
          <p:cNvPr id="3" name="内容占位符 2"/>
          <p:cNvSpPr>
            <a:spLocks noGrp="1"/>
          </p:cNvSpPr>
          <p:nvPr>
            <p:ph idx="1"/>
          </p:nvPr>
        </p:nvSpPr>
        <p:spPr/>
        <p:txBody>
          <a:bodyPr/>
          <a:lstStyle/>
          <a:p>
            <a:r>
              <a:rPr kumimoji="1" lang="zh-CN" altLang="en-US" dirty="0">
                <a:latin typeface="PingFang SC" panose="020B0400000000000000" pitchFamily="34" charset="-122"/>
                <a:ea typeface="PingFang SC" panose="020B0400000000000000" pitchFamily="34" charset="-122"/>
              </a:rPr>
              <a:t>策略层文件规范：</a:t>
            </a:r>
          </a:p>
        </p:txBody>
      </p:sp>
      <p:pic>
        <p:nvPicPr>
          <p:cNvPr id="4" name="图片 3"/>
          <p:cNvPicPr>
            <a:picLocks noChangeAspect="1"/>
          </p:cNvPicPr>
          <p:nvPr/>
        </p:nvPicPr>
        <p:blipFill>
          <a:blip r:embed="rId2"/>
          <a:stretch>
            <a:fillRect/>
          </a:stretch>
        </p:blipFill>
        <p:spPr>
          <a:xfrm>
            <a:off x="4400549" y="1240368"/>
            <a:ext cx="3390900" cy="4635500"/>
          </a:xfrm>
          <a:prstGeom prst="rect">
            <a:avLst/>
          </a:prstGeom>
        </p:spPr>
      </p:pic>
      <p:pic>
        <p:nvPicPr>
          <p:cNvPr id="6" name="图片 5"/>
          <p:cNvPicPr>
            <a:picLocks noChangeAspect="1"/>
          </p:cNvPicPr>
          <p:nvPr/>
        </p:nvPicPr>
        <p:blipFill>
          <a:blip r:embed="rId3"/>
          <a:stretch>
            <a:fillRect/>
          </a:stretch>
        </p:blipFill>
        <p:spPr>
          <a:xfrm>
            <a:off x="1527175" y="3558118"/>
            <a:ext cx="2641600" cy="1574800"/>
          </a:xfrm>
          <a:prstGeom prst="rect">
            <a:avLst/>
          </a:prstGeom>
        </p:spPr>
      </p:pic>
      <p:pic>
        <p:nvPicPr>
          <p:cNvPr id="7" name="图片 6"/>
          <p:cNvPicPr>
            <a:picLocks noChangeAspect="1"/>
          </p:cNvPicPr>
          <p:nvPr/>
        </p:nvPicPr>
        <p:blipFill>
          <a:blip r:embed="rId4"/>
          <a:stretch>
            <a:fillRect/>
          </a:stretch>
        </p:blipFill>
        <p:spPr>
          <a:xfrm>
            <a:off x="7889871" y="982132"/>
            <a:ext cx="3238500" cy="53721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kumimoji="1" lang="zh-CN" altLang="en-US" dirty="0">
                <a:latin typeface="Hiragino Sans GB W3" panose="020B0300000000000000" pitchFamily="34" charset="-128"/>
                <a:ea typeface="Hiragino Sans GB W3" panose="020B0300000000000000" pitchFamily="34" charset="-128"/>
              </a:rPr>
              <a:t>策略层设计</a:t>
            </a:r>
          </a:p>
        </p:txBody>
      </p:sp>
      <p:sp>
        <p:nvSpPr>
          <p:cNvPr id="3" name="内容占位符 2"/>
          <p:cNvSpPr>
            <a:spLocks noGrp="1"/>
          </p:cNvSpPr>
          <p:nvPr>
            <p:ph idx="1"/>
          </p:nvPr>
        </p:nvSpPr>
        <p:spPr/>
        <p:txBody>
          <a:bodyPr/>
          <a:lstStyle/>
          <a:p>
            <a:r>
              <a:rPr kumimoji="1" lang="zh-CN" altLang="en-US" dirty="0">
                <a:latin typeface="PingFang SC" panose="020B0400000000000000" pitchFamily="34" charset="-122"/>
                <a:ea typeface="PingFang SC" panose="020B0400000000000000" pitchFamily="34" charset="-122"/>
              </a:rPr>
              <a:t>实体类关系</a:t>
            </a:r>
          </a:p>
        </p:txBody>
      </p:sp>
      <p:pic>
        <p:nvPicPr>
          <p:cNvPr id="5" name="图片 4"/>
          <p:cNvPicPr>
            <a:picLocks noChangeAspect="1"/>
          </p:cNvPicPr>
          <p:nvPr/>
        </p:nvPicPr>
        <p:blipFill>
          <a:blip r:embed="rId2"/>
          <a:stretch>
            <a:fillRect/>
          </a:stretch>
        </p:blipFill>
        <p:spPr>
          <a:xfrm>
            <a:off x="4307071" y="982132"/>
            <a:ext cx="7461611" cy="5395106"/>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srcRect r="40559" b="61783"/>
          <a:stretch>
            <a:fillRect/>
          </a:stretch>
        </p:blipFill>
        <p:spPr>
          <a:xfrm>
            <a:off x="0" y="675862"/>
            <a:ext cx="12087062" cy="5618921"/>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srcRect l="46296" t="22990" r="8431" b="27540"/>
          <a:stretch>
            <a:fillRect/>
          </a:stretch>
        </p:blipFill>
        <p:spPr>
          <a:xfrm>
            <a:off x="2027583" y="0"/>
            <a:ext cx="8468139" cy="669055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srcRect l="23158" t="60908"/>
          <a:stretch>
            <a:fillRect/>
          </a:stretch>
        </p:blipFill>
        <p:spPr>
          <a:xfrm>
            <a:off x="291548" y="1604419"/>
            <a:ext cx="11237843" cy="4133772"/>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kumimoji="1" lang="zh-CN" altLang="en-US" dirty="0">
                <a:latin typeface="Hiragino Sans GB W3" panose="020B0300000000000000" pitchFamily="34" charset="-128"/>
                <a:ea typeface="Hiragino Sans GB W3" panose="020B0300000000000000" pitchFamily="34" charset="-128"/>
              </a:rPr>
              <a:t>开发团队简介</a:t>
            </a:r>
          </a:p>
        </p:txBody>
      </p:sp>
      <p:sp>
        <p:nvSpPr>
          <p:cNvPr id="3" name="内容占位符 2"/>
          <p:cNvSpPr>
            <a:spLocks noGrp="1"/>
          </p:cNvSpPr>
          <p:nvPr>
            <p:ph idx="1"/>
          </p:nvPr>
        </p:nvSpPr>
        <p:spPr>
          <a:xfrm>
            <a:off x="1295401" y="2939970"/>
            <a:ext cx="9601196" cy="2935897"/>
          </a:xfrm>
        </p:spPr>
        <p:txBody>
          <a:bodyPr>
            <a:normAutofit/>
          </a:bodyPr>
          <a:lstStyle/>
          <a:p>
            <a:pPr marL="0" indent="0">
              <a:buNone/>
            </a:pPr>
            <a:r>
              <a:rPr lang="en-US" altLang="zh-CN" sz="2800" dirty="0">
                <a:latin typeface="PingFang SC" panose="020B0400000000000000" pitchFamily="34" charset="-122"/>
                <a:ea typeface="PingFang SC" panose="020B0400000000000000" pitchFamily="34" charset="-122"/>
              </a:rPr>
              <a:t>Untitled</a:t>
            </a:r>
            <a:r>
              <a:rPr lang="zh-CN" altLang="zh-CN" sz="2800" dirty="0">
                <a:latin typeface="PingFang SC" panose="020B0400000000000000" pitchFamily="34" charset="-122"/>
                <a:ea typeface="PingFang SC" panose="020B0400000000000000" pitchFamily="34" charset="-122"/>
              </a:rPr>
              <a:t>团队成立于</a:t>
            </a:r>
            <a:r>
              <a:rPr lang="en-US" altLang="zh-CN" sz="2800" dirty="0">
                <a:latin typeface="PingFang SC" panose="020B0400000000000000" pitchFamily="34" charset="-122"/>
                <a:ea typeface="PingFang SC" panose="020B0400000000000000" pitchFamily="34" charset="-122"/>
              </a:rPr>
              <a:t>2018</a:t>
            </a:r>
            <a:r>
              <a:rPr lang="zh-CN" altLang="zh-CN" sz="2800" dirty="0">
                <a:latin typeface="PingFang SC" panose="020B0400000000000000" pitchFamily="34" charset="-122"/>
                <a:ea typeface="PingFang SC" panose="020B0400000000000000" pitchFamily="34" charset="-122"/>
              </a:rPr>
              <a:t>年</a:t>
            </a:r>
            <a:r>
              <a:rPr lang="en-US" altLang="zh-CN" sz="2800" dirty="0">
                <a:latin typeface="PingFang SC" panose="020B0400000000000000" pitchFamily="34" charset="-122"/>
                <a:ea typeface="PingFang SC" panose="020B0400000000000000" pitchFamily="34" charset="-122"/>
              </a:rPr>
              <a:t>11</a:t>
            </a:r>
            <a:r>
              <a:rPr lang="zh-CN" altLang="zh-CN" sz="2800" dirty="0">
                <a:latin typeface="PingFang SC" panose="020B0400000000000000" pitchFamily="34" charset="-122"/>
                <a:ea typeface="PingFang SC" panose="020B0400000000000000" pitchFamily="34" charset="-122"/>
              </a:rPr>
              <a:t>月，曾参与</a:t>
            </a:r>
            <a:r>
              <a:rPr lang="en-US" altLang="zh-CN" sz="2800" dirty="0">
                <a:latin typeface="PingFang SC" panose="020B0400000000000000" pitchFamily="34" charset="-122"/>
                <a:ea typeface="PingFang SC" panose="020B0400000000000000" pitchFamily="34" charset="-122"/>
              </a:rPr>
              <a:t>“Z-HACK</a:t>
            </a:r>
            <a:r>
              <a:rPr lang="zh-CN" altLang="zh-CN" sz="2800" dirty="0">
                <a:latin typeface="PingFang SC" panose="020B0400000000000000" pitchFamily="34" charset="-122"/>
                <a:ea typeface="PingFang SC" panose="020B0400000000000000" pitchFamily="34" charset="-122"/>
              </a:rPr>
              <a:t>算法设计大赛</a:t>
            </a:r>
            <a:r>
              <a:rPr lang="en-US" altLang="zh-CN" sz="2800" dirty="0">
                <a:latin typeface="PingFang SC" panose="020B0400000000000000" pitchFamily="34" charset="-122"/>
                <a:ea typeface="PingFang SC" panose="020B0400000000000000" pitchFamily="34" charset="-122"/>
              </a:rPr>
              <a:t>”</a:t>
            </a:r>
            <a:r>
              <a:rPr lang="zh-CN" altLang="zh-CN" sz="2800" dirty="0">
                <a:latin typeface="PingFang SC" panose="020B0400000000000000" pitchFamily="34" charset="-122"/>
                <a:ea typeface="PingFang SC" panose="020B0400000000000000" pitchFamily="34" charset="-122"/>
              </a:rPr>
              <a:t>、</a:t>
            </a:r>
            <a:r>
              <a:rPr lang="en-US" altLang="zh-CN" sz="2800" dirty="0">
                <a:latin typeface="PingFang SC" panose="020B0400000000000000" pitchFamily="34" charset="-122"/>
                <a:ea typeface="PingFang SC" panose="020B0400000000000000" pitchFamily="34" charset="-122"/>
              </a:rPr>
              <a:t>“</a:t>
            </a:r>
            <a:r>
              <a:rPr lang="zh-CN" altLang="zh-CN" sz="2800" dirty="0">
                <a:latin typeface="PingFang SC" panose="020B0400000000000000" pitchFamily="34" charset="-122"/>
                <a:ea typeface="PingFang SC" panose="020B0400000000000000" pitchFamily="34" charset="-122"/>
              </a:rPr>
              <a:t>微软创新杯</a:t>
            </a:r>
            <a:r>
              <a:rPr lang="en-US" altLang="zh-CN" sz="2800" dirty="0">
                <a:latin typeface="PingFang SC" panose="020B0400000000000000" pitchFamily="34" charset="-122"/>
                <a:ea typeface="PingFang SC" panose="020B0400000000000000" pitchFamily="34" charset="-122"/>
              </a:rPr>
              <a:t>”</a:t>
            </a:r>
            <a:r>
              <a:rPr lang="zh-CN" altLang="zh-CN" sz="2800" dirty="0">
                <a:latin typeface="PingFang SC" panose="020B0400000000000000" pitchFamily="34" charset="-122"/>
                <a:ea typeface="PingFang SC" panose="020B0400000000000000" pitchFamily="34" charset="-122"/>
              </a:rPr>
              <a:t>、</a:t>
            </a:r>
            <a:r>
              <a:rPr lang="en-US" altLang="zh-CN" sz="2800" dirty="0">
                <a:latin typeface="PingFang SC" panose="020B0400000000000000" pitchFamily="34" charset="-122"/>
                <a:ea typeface="PingFang SC" panose="020B0400000000000000" pitchFamily="34" charset="-122"/>
              </a:rPr>
              <a:t>“</a:t>
            </a:r>
            <a:r>
              <a:rPr lang="zh-CN" altLang="zh-CN" sz="2800" dirty="0">
                <a:latin typeface="PingFang SC" panose="020B0400000000000000" pitchFamily="34" charset="-122"/>
                <a:ea typeface="PingFang SC" panose="020B0400000000000000" pitchFamily="34" charset="-122"/>
              </a:rPr>
              <a:t>智能互联大赛</a:t>
            </a:r>
            <a:r>
              <a:rPr lang="en-US" altLang="zh-CN" sz="2800" dirty="0">
                <a:latin typeface="PingFang SC" panose="020B0400000000000000" pitchFamily="34" charset="-122"/>
                <a:ea typeface="PingFang SC" panose="020B0400000000000000" pitchFamily="34" charset="-122"/>
              </a:rPr>
              <a:t>”</a:t>
            </a:r>
            <a:r>
              <a:rPr lang="zh-CN" altLang="zh-CN" sz="2800" dirty="0">
                <a:latin typeface="PingFang SC" panose="020B0400000000000000" pitchFamily="34" charset="-122"/>
                <a:ea typeface="PingFang SC" panose="020B0400000000000000" pitchFamily="34" charset="-122"/>
              </a:rPr>
              <a:t>等多项赛事，团队成员均曾获多个省级以上奖项</a:t>
            </a:r>
            <a:r>
              <a:rPr lang="zh-CN" altLang="en-US" sz="2800" dirty="0">
                <a:latin typeface="PingFang SC" panose="020B0400000000000000" pitchFamily="34" charset="-122"/>
                <a:ea typeface="PingFang SC" panose="020B0400000000000000" pitchFamily="34" charset="-122"/>
              </a:rPr>
              <a:t>，曾开发过“维基爬虫”、“微博爬虫”、“知识图谱”等多个大型软件项目</a:t>
            </a:r>
            <a:r>
              <a:rPr lang="zh-CN" altLang="zh-CN" sz="2800" dirty="0">
                <a:latin typeface="PingFang SC" panose="020B0400000000000000" pitchFamily="34" charset="-122"/>
                <a:ea typeface="PingFang SC" panose="020B0400000000000000" pitchFamily="34" charset="-122"/>
              </a:rPr>
              <a:t>。</a:t>
            </a:r>
            <a:endParaRPr kumimoji="1" lang="zh-CN" altLang="en-US" sz="2800" dirty="0">
              <a:latin typeface="PingFang SC" panose="020B0400000000000000" pitchFamily="34" charset="-122"/>
              <a:ea typeface="PingFang SC" panose="020B0400000000000000"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srcRect t="62995" r="51489" b="16715"/>
          <a:stretch>
            <a:fillRect/>
          </a:stretch>
        </p:blipFill>
        <p:spPr>
          <a:xfrm>
            <a:off x="198782" y="1696277"/>
            <a:ext cx="10853484" cy="318052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353578" y="0"/>
            <a:ext cx="9484843" cy="68580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kumimoji="1" lang="zh-CN" altLang="en-US" dirty="0">
                <a:latin typeface="Hiragino Sans GB W3" panose="020B0300000000000000" pitchFamily="34" charset="-128"/>
                <a:ea typeface="Hiragino Sans GB W3" panose="020B0300000000000000" pitchFamily="34" charset="-128"/>
              </a:rPr>
              <a:t>策略层设计</a:t>
            </a:r>
            <a:endParaRPr kumimoji="1" lang="zh-CN" altLang="en-US" dirty="0"/>
          </a:p>
        </p:txBody>
      </p:sp>
      <p:sp>
        <p:nvSpPr>
          <p:cNvPr id="3" name="内容占位符 2"/>
          <p:cNvSpPr>
            <a:spLocks noGrp="1"/>
          </p:cNvSpPr>
          <p:nvPr>
            <p:ph idx="1"/>
          </p:nvPr>
        </p:nvSpPr>
        <p:spPr/>
        <p:txBody>
          <a:bodyPr/>
          <a:lstStyle/>
          <a:p>
            <a:r>
              <a:rPr kumimoji="1" lang="zh-CN" altLang="en-US" dirty="0">
                <a:latin typeface="PingFang SC" panose="020B0400000000000000" pitchFamily="34" charset="-122"/>
                <a:ea typeface="PingFang SC" panose="020B0400000000000000" pitchFamily="34" charset="-122"/>
              </a:rPr>
              <a:t>配置文件类关系</a:t>
            </a:r>
          </a:p>
        </p:txBody>
      </p:sp>
      <p:pic>
        <p:nvPicPr>
          <p:cNvPr id="5" name="图片 4"/>
          <p:cNvPicPr>
            <a:picLocks noChangeAspect="1"/>
          </p:cNvPicPr>
          <p:nvPr/>
        </p:nvPicPr>
        <p:blipFill>
          <a:blip r:embed="rId2"/>
          <a:stretch>
            <a:fillRect/>
          </a:stretch>
        </p:blipFill>
        <p:spPr>
          <a:xfrm>
            <a:off x="4115071" y="0"/>
            <a:ext cx="7142379" cy="68580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l="39981" b="63285"/>
          <a:stretch>
            <a:fillRect/>
          </a:stretch>
        </p:blipFill>
        <p:spPr>
          <a:xfrm>
            <a:off x="1046922" y="0"/>
            <a:ext cx="11257450" cy="661221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t="51787"/>
          <a:stretch>
            <a:fillRect/>
          </a:stretch>
        </p:blipFill>
        <p:spPr>
          <a:xfrm>
            <a:off x="192428" y="643749"/>
            <a:ext cx="11999572" cy="5554954"/>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kumimoji="1" lang="zh-CN" altLang="en-US" dirty="0">
                <a:latin typeface="Hiragino Sans GB W3" panose="020B0300000000000000" pitchFamily="34" charset="-128"/>
                <a:ea typeface="Hiragino Sans GB W3" panose="020B0300000000000000" pitchFamily="34" charset="-128"/>
              </a:rPr>
              <a:t>策略层设计</a:t>
            </a:r>
            <a:endParaRPr kumimoji="1" lang="zh-CN" altLang="en-US" dirty="0"/>
          </a:p>
        </p:txBody>
      </p:sp>
      <p:sp>
        <p:nvSpPr>
          <p:cNvPr id="3" name="内容占位符 2"/>
          <p:cNvSpPr>
            <a:spLocks noGrp="1"/>
          </p:cNvSpPr>
          <p:nvPr>
            <p:ph idx="1"/>
          </p:nvPr>
        </p:nvSpPr>
        <p:spPr/>
        <p:txBody>
          <a:bodyPr/>
          <a:lstStyle/>
          <a:p>
            <a:r>
              <a:rPr kumimoji="1" lang="zh-CN" altLang="en-US" dirty="0"/>
              <a:t>主进程</a:t>
            </a:r>
          </a:p>
        </p:txBody>
      </p:sp>
      <p:pic>
        <p:nvPicPr>
          <p:cNvPr id="5" name="图片 4"/>
          <p:cNvPicPr>
            <a:picLocks noChangeAspect="1"/>
          </p:cNvPicPr>
          <p:nvPr/>
        </p:nvPicPr>
        <p:blipFill>
          <a:blip r:embed="rId2"/>
          <a:stretch>
            <a:fillRect/>
          </a:stretch>
        </p:blipFill>
        <p:spPr>
          <a:xfrm>
            <a:off x="4201322" y="571315"/>
            <a:ext cx="7541261" cy="5875868"/>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srcRect r="34191" b="50725"/>
          <a:stretch>
            <a:fillRect/>
          </a:stretch>
        </p:blipFill>
        <p:spPr>
          <a:xfrm>
            <a:off x="926496" y="265043"/>
            <a:ext cx="10775174" cy="6286316"/>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srcRect l="18382" t="26860"/>
          <a:stretch>
            <a:fillRect/>
          </a:stretch>
        </p:blipFill>
        <p:spPr>
          <a:xfrm>
            <a:off x="1020416" y="0"/>
            <a:ext cx="10071653" cy="70323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kumimoji="1" lang="zh-CN" altLang="en-US" dirty="0">
                <a:latin typeface="Hiragino Sans GB W3" panose="020B0300000000000000" pitchFamily="34" charset="-128"/>
                <a:ea typeface="Hiragino Sans GB W3" panose="020B0300000000000000" pitchFamily="34" charset="-128"/>
              </a:rPr>
              <a:t>策略层设计</a:t>
            </a:r>
            <a:endParaRPr kumimoji="1" lang="zh-CN" altLang="en-US" dirty="0"/>
          </a:p>
        </p:txBody>
      </p:sp>
      <p:sp>
        <p:nvSpPr>
          <p:cNvPr id="3" name="内容占位符 2"/>
          <p:cNvSpPr>
            <a:spLocks noGrp="1"/>
          </p:cNvSpPr>
          <p:nvPr>
            <p:ph idx="1"/>
          </p:nvPr>
        </p:nvSpPr>
        <p:spPr/>
        <p:txBody>
          <a:bodyPr>
            <a:normAutofit/>
          </a:bodyPr>
          <a:lstStyle/>
          <a:p>
            <a:r>
              <a:rPr kumimoji="1" lang="zh-CN" altLang="en-US" dirty="0">
                <a:latin typeface="PingFang SC" panose="020B0400000000000000" pitchFamily="34" charset="-122"/>
                <a:ea typeface="PingFang SC" panose="020B0400000000000000" pitchFamily="34" charset="-122"/>
              </a:rPr>
              <a:t>主策略机制的设计理念是完全面向对象的封装理念。你可以通过单例模式等方式获得你想要的信息。</a:t>
            </a:r>
            <a:r>
              <a:rPr kumimoji="1" lang="en-US" altLang="zh-CN" dirty="0">
                <a:latin typeface="PingFang SC" panose="020B0400000000000000" pitchFamily="34" charset="-122"/>
                <a:ea typeface="PingFang SC" panose="020B0400000000000000" pitchFamily="34" charset="-122"/>
              </a:rPr>
              <a:t>Engine</a:t>
            </a:r>
            <a:r>
              <a:rPr kumimoji="1" lang="zh-CN" altLang="en-US" dirty="0">
                <a:latin typeface="PingFang SC" panose="020B0400000000000000" pitchFamily="34" charset="-122"/>
                <a:ea typeface="PingFang SC" panose="020B0400000000000000" pitchFamily="34" charset="-122"/>
              </a:rPr>
              <a:t>和</a:t>
            </a:r>
            <a:r>
              <a:rPr kumimoji="1" lang="en-US" altLang="zh-CN" dirty="0">
                <a:latin typeface="PingFang SC" panose="020B0400000000000000" pitchFamily="34" charset="-122"/>
                <a:ea typeface="PingFang SC" panose="020B0400000000000000" pitchFamily="34" charset="-122"/>
              </a:rPr>
              <a:t>Configuration</a:t>
            </a:r>
            <a:r>
              <a:rPr kumimoji="1" lang="zh-CN" altLang="en-US" dirty="0">
                <a:latin typeface="PingFang SC" panose="020B0400000000000000" pitchFamily="34" charset="-122"/>
                <a:ea typeface="PingFang SC" panose="020B0400000000000000" pitchFamily="34" charset="-122"/>
              </a:rPr>
              <a:t>类均采用单例模式，你可以通过这两个类的单例实例来获得你想要的任何信息。</a:t>
            </a:r>
            <a:endParaRPr kumimoji="1" lang="en-US" altLang="zh-CN" dirty="0">
              <a:latin typeface="PingFang SC" panose="020B0400000000000000" pitchFamily="34" charset="-122"/>
              <a:ea typeface="PingFang SC" panose="020B0400000000000000" pitchFamily="34" charset="-122"/>
            </a:endParaRPr>
          </a:p>
          <a:p>
            <a:r>
              <a:rPr kumimoji="1" lang="zh-CN" altLang="en-US" dirty="0">
                <a:latin typeface="PingFang SC" panose="020B0400000000000000" pitchFamily="34" charset="-122"/>
                <a:ea typeface="PingFang SC" panose="020B0400000000000000" pitchFamily="34" charset="-122"/>
              </a:rPr>
              <a:t>比如我想要获得</a:t>
            </a:r>
            <a:r>
              <a:rPr kumimoji="1" lang="en-US" altLang="zh-CN" dirty="0">
                <a:latin typeface="PingFang SC" panose="020B0400000000000000" pitchFamily="34" charset="-122"/>
                <a:ea typeface="PingFang SC" panose="020B0400000000000000" pitchFamily="34" charset="-122"/>
              </a:rPr>
              <a:t>loop</a:t>
            </a:r>
            <a:r>
              <a:rPr kumimoji="1" lang="zh-CN" altLang="en-US" dirty="0">
                <a:latin typeface="PingFang SC" panose="020B0400000000000000" pitchFamily="34" charset="-122"/>
                <a:ea typeface="PingFang SC" panose="020B0400000000000000" pitchFamily="34" charset="-122"/>
              </a:rPr>
              <a:t>的对象，我就可以</a:t>
            </a:r>
            <a:r>
              <a:rPr kumimoji="1" lang="en-US" altLang="zh-CN" dirty="0">
                <a:latin typeface="PingFang SC" panose="020B0400000000000000" pitchFamily="34" charset="-122"/>
                <a:ea typeface="PingFang SC" panose="020B0400000000000000" pitchFamily="34" charset="-122"/>
              </a:rPr>
              <a:t>#define</a:t>
            </a:r>
            <a:r>
              <a:rPr kumimoji="1" lang="zh-CN" altLang="en-US" dirty="0">
                <a:latin typeface="PingFang SC" panose="020B0400000000000000" pitchFamily="34" charset="-122"/>
                <a:ea typeface="PingFang SC" panose="020B0400000000000000" pitchFamily="34" charset="-122"/>
              </a:rPr>
              <a:t> </a:t>
            </a:r>
            <a:r>
              <a:rPr kumimoji="1" lang="en-US" altLang="zh-CN" dirty="0">
                <a:latin typeface="PingFang SC" panose="020B0400000000000000" pitchFamily="34" charset="-122"/>
                <a:ea typeface="PingFang SC" panose="020B0400000000000000" pitchFamily="34" charset="-122"/>
              </a:rPr>
              <a:t>loop</a:t>
            </a:r>
            <a:r>
              <a:rPr kumimoji="1" lang="zh-CN" altLang="en-US" dirty="0">
                <a:latin typeface="PingFang SC" panose="020B0400000000000000" pitchFamily="34" charset="-122"/>
                <a:ea typeface="PingFang SC" panose="020B0400000000000000" pitchFamily="34" charset="-122"/>
              </a:rPr>
              <a:t> </a:t>
            </a:r>
            <a:r>
              <a:rPr kumimoji="1" lang="en-US" altLang="zh-CN" dirty="0">
                <a:latin typeface="PingFang SC" panose="020B0400000000000000" pitchFamily="34" charset="-122"/>
                <a:ea typeface="PingFang SC" panose="020B0400000000000000" pitchFamily="34" charset="-122"/>
              </a:rPr>
              <a:t>Engine::</a:t>
            </a:r>
            <a:r>
              <a:rPr kumimoji="1" lang="en-US" altLang="zh-CN" dirty="0" err="1">
                <a:latin typeface="PingFang SC" panose="020B0400000000000000" pitchFamily="34" charset="-122"/>
                <a:ea typeface="PingFang SC" panose="020B0400000000000000" pitchFamily="34" charset="-122"/>
              </a:rPr>
              <a:t>getInstance</a:t>
            </a:r>
            <a:r>
              <a:rPr kumimoji="1" lang="en-US" altLang="zh-CN" dirty="0">
                <a:latin typeface="PingFang SC" panose="020B0400000000000000" pitchFamily="34" charset="-122"/>
                <a:ea typeface="PingFang SC" panose="020B0400000000000000" pitchFamily="34" charset="-122"/>
              </a:rPr>
              <a:t>()-&gt;</a:t>
            </a:r>
            <a:r>
              <a:rPr kumimoji="1" lang="en-US" altLang="zh-CN" dirty="0" err="1">
                <a:latin typeface="PingFang SC" panose="020B0400000000000000" pitchFamily="34" charset="-122"/>
                <a:ea typeface="PingFang SC" panose="020B0400000000000000" pitchFamily="34" charset="-122"/>
              </a:rPr>
              <a:t>getNowGame</a:t>
            </a:r>
            <a:r>
              <a:rPr kumimoji="1" lang="en-US" altLang="zh-CN" dirty="0">
                <a:latin typeface="PingFang SC" panose="020B0400000000000000" pitchFamily="34" charset="-122"/>
                <a:ea typeface="PingFang SC" panose="020B0400000000000000" pitchFamily="34" charset="-122"/>
              </a:rPr>
              <a:t>()-&gt;</a:t>
            </a:r>
            <a:r>
              <a:rPr kumimoji="1" lang="en-US" altLang="zh-CN" dirty="0" err="1">
                <a:latin typeface="PingFang SC" panose="020B0400000000000000" pitchFamily="34" charset="-122"/>
                <a:ea typeface="PingFang SC" panose="020B0400000000000000" pitchFamily="34" charset="-122"/>
              </a:rPr>
              <a:t>getLoop</a:t>
            </a:r>
            <a:r>
              <a:rPr kumimoji="1" lang="en-US" altLang="zh-CN" dirty="0">
                <a:latin typeface="PingFang SC" panose="020B0400000000000000" pitchFamily="34" charset="-122"/>
                <a:ea typeface="PingFang SC" panose="020B0400000000000000" pitchFamily="34" charset="-122"/>
              </a:rPr>
              <a:t>()</a:t>
            </a:r>
            <a:r>
              <a:rPr kumimoji="1" lang="zh-CN" altLang="en-US" dirty="0">
                <a:latin typeface="PingFang SC" panose="020B0400000000000000" pitchFamily="34" charset="-122"/>
                <a:ea typeface="PingFang SC" panose="020B0400000000000000" pitchFamily="34" charset="-122"/>
              </a:rPr>
              <a:t>这样的形式来获得。这种形式类似于现在开发流行的一些框架，是很符合面向对象封装性质，又能满足高内聚，低耦合原理的设计理念。</a:t>
            </a:r>
            <a:endParaRPr kumimoji="1" lang="en-US" altLang="zh-CN" dirty="0">
              <a:latin typeface="PingFang SC" panose="020B0400000000000000" pitchFamily="34" charset="-122"/>
              <a:ea typeface="PingFang SC" panose="020B0400000000000000" pitchFamily="34"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kumimoji="1" lang="zh-CN" altLang="en-US" dirty="0">
                <a:latin typeface="Hiragino Sans GB W3" panose="020B0300000000000000" pitchFamily="34" charset="-128"/>
                <a:ea typeface="Hiragino Sans GB W3" panose="020B0300000000000000" pitchFamily="34" charset="-128"/>
              </a:rPr>
              <a:t>策略层设计</a:t>
            </a:r>
            <a:endParaRPr kumimoji="1" lang="zh-CN" altLang="en-US" dirty="0"/>
          </a:p>
        </p:txBody>
      </p:sp>
      <p:sp>
        <p:nvSpPr>
          <p:cNvPr id="3" name="内容占位符 2"/>
          <p:cNvSpPr>
            <a:spLocks noGrp="1"/>
          </p:cNvSpPr>
          <p:nvPr>
            <p:ph idx="1"/>
          </p:nvPr>
        </p:nvSpPr>
        <p:spPr/>
        <p:txBody>
          <a:bodyPr>
            <a:normAutofit/>
          </a:bodyPr>
          <a:lstStyle/>
          <a:p>
            <a:r>
              <a:rPr kumimoji="1" lang="zh-CN" altLang="en-US" sz="2800" dirty="0">
                <a:latin typeface="PingFang SC" panose="020B0400000000000000" pitchFamily="34" charset="-122"/>
                <a:ea typeface="PingFang SC" panose="020B0400000000000000" pitchFamily="34" charset="-122"/>
              </a:rPr>
              <a:t>策略层主逻辑采用模块化编程，每一个类各行其职，每一个类都有它独一无二的任务。这样方便了后期进行单元测试，同时解耦性也让程序的复杂度降低了。</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1" y="982132"/>
            <a:ext cx="9601197" cy="1303867"/>
          </a:xfrm>
        </p:spPr>
        <p:txBody>
          <a:bodyPr/>
          <a:lstStyle/>
          <a:p>
            <a:pPr algn="l"/>
            <a:r>
              <a:rPr kumimoji="1" lang="zh-CN" altLang="en-US" dirty="0">
                <a:latin typeface="Hiragino Sans GB W3" panose="020B0300000000000000" pitchFamily="34" charset="-128"/>
                <a:ea typeface="Hiragino Sans GB W3" panose="020B0300000000000000" pitchFamily="34" charset="-128"/>
              </a:rPr>
              <a:t>郭江龙</a:t>
            </a:r>
          </a:p>
        </p:txBody>
      </p:sp>
      <p:sp>
        <p:nvSpPr>
          <p:cNvPr id="3" name="内容占位符 2"/>
          <p:cNvSpPr>
            <a:spLocks noGrp="1"/>
          </p:cNvSpPr>
          <p:nvPr>
            <p:ph idx="1"/>
          </p:nvPr>
        </p:nvSpPr>
        <p:spPr/>
        <p:txBody>
          <a:bodyPr/>
          <a:lstStyle/>
          <a:p>
            <a:pPr marL="0" indent="0">
              <a:buNone/>
            </a:pPr>
            <a:r>
              <a:rPr lang="zh-CN" altLang="zh-CN" sz="2800" dirty="0">
                <a:latin typeface="PingFang SC" panose="020B0400000000000000" pitchFamily="34" charset="-122"/>
                <a:ea typeface="PingFang SC" panose="020B0400000000000000" pitchFamily="34" charset="-122"/>
              </a:rPr>
              <a:t>项目负责人，研究机器学习、数据分析、数据挖掘方向。自幼热爱编程，自学</a:t>
            </a:r>
            <a:r>
              <a:rPr lang="en-US" altLang="zh-CN" sz="2800" dirty="0">
                <a:latin typeface="PingFang SC" panose="020B0400000000000000" pitchFamily="34" charset="-122"/>
                <a:ea typeface="PingFang SC" panose="020B0400000000000000" pitchFamily="34" charset="-122"/>
              </a:rPr>
              <a:t>Java</a:t>
            </a:r>
            <a:r>
              <a:rPr lang="zh-CN" altLang="zh-CN" sz="2800" dirty="0">
                <a:latin typeface="PingFang SC" panose="020B0400000000000000" pitchFamily="34" charset="-122"/>
                <a:ea typeface="PingFang SC" panose="020B0400000000000000" pitchFamily="34" charset="-122"/>
              </a:rPr>
              <a:t>、</a:t>
            </a:r>
            <a:r>
              <a:rPr lang="en-US" altLang="zh-CN" sz="2800" dirty="0">
                <a:latin typeface="PingFang SC" panose="020B0400000000000000" pitchFamily="34" charset="-122"/>
                <a:ea typeface="PingFang SC" panose="020B0400000000000000" pitchFamily="34" charset="-122"/>
              </a:rPr>
              <a:t>C++</a:t>
            </a:r>
            <a:r>
              <a:rPr lang="zh-CN" altLang="zh-CN" sz="2800" dirty="0">
                <a:latin typeface="PingFang SC" panose="020B0400000000000000" pitchFamily="34" charset="-122"/>
                <a:ea typeface="PingFang SC" panose="020B0400000000000000" pitchFamily="34" charset="-122"/>
              </a:rPr>
              <a:t>、</a:t>
            </a:r>
            <a:r>
              <a:rPr lang="en-US" altLang="zh-CN" sz="2800" dirty="0">
                <a:latin typeface="PingFang SC" panose="020B0400000000000000" pitchFamily="34" charset="-122"/>
                <a:ea typeface="PingFang SC" panose="020B0400000000000000" pitchFamily="34" charset="-122"/>
              </a:rPr>
              <a:t>Python</a:t>
            </a:r>
            <a:r>
              <a:rPr lang="zh-CN" altLang="zh-CN" sz="2800" dirty="0">
                <a:latin typeface="PingFang SC" panose="020B0400000000000000" pitchFamily="34" charset="-122"/>
                <a:ea typeface="PingFang SC" panose="020B0400000000000000" pitchFamily="34" charset="-122"/>
              </a:rPr>
              <a:t>等多门语言，曾获得</a:t>
            </a:r>
            <a:r>
              <a:rPr lang="en-US" altLang="zh-CN" sz="2800" dirty="0">
                <a:latin typeface="PingFang SC" panose="020B0400000000000000" pitchFamily="34" charset="-122"/>
                <a:ea typeface="PingFang SC" panose="020B0400000000000000" pitchFamily="34" charset="-122"/>
              </a:rPr>
              <a:t>“2015 first</a:t>
            </a:r>
            <a:r>
              <a:rPr lang="zh-CN" altLang="zh-CN" sz="2800" dirty="0">
                <a:latin typeface="PingFang SC" panose="020B0400000000000000" pitchFamily="34" charset="-122"/>
                <a:ea typeface="PingFang SC" panose="020B0400000000000000" pitchFamily="34" charset="-122"/>
              </a:rPr>
              <a:t>科技挑战赛 北京选拔赛 一等奖</a:t>
            </a:r>
            <a:r>
              <a:rPr lang="en-US" altLang="zh-CN" sz="2800" dirty="0">
                <a:latin typeface="PingFang SC" panose="020B0400000000000000" pitchFamily="34" charset="-122"/>
                <a:ea typeface="PingFang SC" panose="020B0400000000000000" pitchFamily="34" charset="-122"/>
              </a:rPr>
              <a:t>”</a:t>
            </a:r>
            <a:r>
              <a:rPr lang="zh-CN" altLang="zh-CN" sz="2800" dirty="0">
                <a:latin typeface="PingFang SC" panose="020B0400000000000000" pitchFamily="34" charset="-122"/>
                <a:ea typeface="PingFang SC" panose="020B0400000000000000" pitchFamily="34" charset="-122"/>
              </a:rPr>
              <a:t>、</a:t>
            </a:r>
            <a:r>
              <a:rPr lang="en-US" altLang="zh-CN" sz="2800" dirty="0">
                <a:latin typeface="PingFang SC" panose="020B0400000000000000" pitchFamily="34" charset="-122"/>
                <a:ea typeface="PingFang SC" panose="020B0400000000000000" pitchFamily="34" charset="-122"/>
              </a:rPr>
              <a:t>“2016</a:t>
            </a:r>
            <a:r>
              <a:rPr lang="zh-CN" altLang="zh-CN" sz="2800" dirty="0">
                <a:latin typeface="PingFang SC" panose="020B0400000000000000" pitchFamily="34" charset="-122"/>
                <a:ea typeface="PingFang SC" panose="020B0400000000000000" pitchFamily="34" charset="-122"/>
              </a:rPr>
              <a:t>全国青少年奥林匹克信息学竞赛 提高组河北赛区 省级二等奖</a:t>
            </a:r>
            <a:r>
              <a:rPr lang="en-US" altLang="zh-CN" sz="2800" dirty="0">
                <a:latin typeface="PingFang SC" panose="020B0400000000000000" pitchFamily="34" charset="-122"/>
                <a:ea typeface="PingFang SC" panose="020B0400000000000000" pitchFamily="34" charset="-122"/>
              </a:rPr>
              <a:t>”</a:t>
            </a:r>
            <a:r>
              <a:rPr lang="zh-CN" altLang="zh-CN" sz="2800" dirty="0">
                <a:latin typeface="PingFang SC" panose="020B0400000000000000" pitchFamily="34" charset="-122"/>
                <a:ea typeface="PingFang SC" panose="020B0400000000000000" pitchFamily="34" charset="-122"/>
              </a:rPr>
              <a:t>、</a:t>
            </a:r>
            <a:r>
              <a:rPr lang="en-US" altLang="zh-CN" sz="2800" dirty="0">
                <a:latin typeface="PingFang SC" panose="020B0400000000000000" pitchFamily="34" charset="-122"/>
                <a:ea typeface="PingFang SC" panose="020B0400000000000000" pitchFamily="34" charset="-122"/>
              </a:rPr>
              <a:t>“2018</a:t>
            </a:r>
            <a:r>
              <a:rPr lang="zh-CN" altLang="zh-CN" sz="2800" dirty="0">
                <a:latin typeface="PingFang SC" panose="020B0400000000000000" pitchFamily="34" charset="-122"/>
                <a:ea typeface="PingFang SC" panose="020B0400000000000000" pitchFamily="34" charset="-122"/>
              </a:rPr>
              <a:t>北邮网安杯 全国中学生网络安全大赛 优秀奖</a:t>
            </a:r>
            <a:r>
              <a:rPr lang="en-US" altLang="zh-CN" sz="2800" dirty="0">
                <a:latin typeface="PingFang SC" panose="020B0400000000000000" pitchFamily="34" charset="-122"/>
                <a:ea typeface="PingFang SC" panose="020B0400000000000000" pitchFamily="34" charset="-122"/>
              </a:rPr>
              <a:t>”</a:t>
            </a:r>
            <a:r>
              <a:rPr lang="zh-CN" altLang="zh-CN" sz="2800" dirty="0">
                <a:latin typeface="PingFang SC" panose="020B0400000000000000" pitchFamily="34" charset="-122"/>
                <a:ea typeface="PingFang SC" panose="020B0400000000000000" pitchFamily="34" charset="-122"/>
              </a:rPr>
              <a:t>、</a:t>
            </a:r>
            <a:r>
              <a:rPr lang="en-US" altLang="zh-CN" sz="2800" dirty="0">
                <a:latin typeface="PingFang SC" panose="020B0400000000000000" pitchFamily="34" charset="-122"/>
                <a:ea typeface="PingFang SC" panose="020B0400000000000000" pitchFamily="34" charset="-122"/>
              </a:rPr>
              <a:t>“2018 Z-HACK</a:t>
            </a:r>
            <a:r>
              <a:rPr lang="zh-CN" altLang="zh-CN" sz="2800" dirty="0">
                <a:latin typeface="PingFang SC" panose="020B0400000000000000" pitchFamily="34" charset="-122"/>
                <a:ea typeface="PingFang SC" panose="020B0400000000000000" pitchFamily="34" charset="-122"/>
              </a:rPr>
              <a:t>算法设计大赛 季军</a:t>
            </a:r>
            <a:r>
              <a:rPr lang="en-US" altLang="zh-CN" sz="2800" dirty="0">
                <a:latin typeface="PingFang SC" panose="020B0400000000000000" pitchFamily="34" charset="-122"/>
                <a:ea typeface="PingFang SC" panose="020B0400000000000000" pitchFamily="34" charset="-122"/>
              </a:rPr>
              <a:t>”</a:t>
            </a:r>
            <a:r>
              <a:rPr lang="zh-CN" altLang="zh-CN" sz="2800" dirty="0">
                <a:latin typeface="PingFang SC" panose="020B0400000000000000" pitchFamily="34" charset="-122"/>
                <a:ea typeface="PingFang SC" panose="020B0400000000000000" pitchFamily="34" charset="-122"/>
              </a:rPr>
              <a:t>等多个奖项。</a:t>
            </a:r>
          </a:p>
          <a:p>
            <a:endParaRPr kumimoji="1" lang="zh-CN" altLang="en-US" dirty="0"/>
          </a:p>
        </p:txBody>
      </p:sp>
      <p:pic>
        <p:nvPicPr>
          <p:cNvPr id="5" name="图片 4"/>
          <p:cNvPicPr>
            <a:picLocks noChangeAspect="1"/>
          </p:cNvPicPr>
          <p:nvPr/>
        </p:nvPicPr>
        <p:blipFill>
          <a:blip r:embed="rId2"/>
          <a:stretch>
            <a:fillRect/>
          </a:stretch>
        </p:blipFill>
        <p:spPr>
          <a:xfrm>
            <a:off x="8009682" y="765000"/>
            <a:ext cx="1656466" cy="165646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kumimoji="1" lang="zh-CN" altLang="en-US" dirty="0">
                <a:latin typeface="Hiragino Sans GB W3" panose="020B0300000000000000" pitchFamily="34" charset="-128"/>
                <a:ea typeface="Hiragino Sans GB W3" panose="020B0300000000000000" pitchFamily="34" charset="-128"/>
              </a:rPr>
              <a:t>策略层设计</a:t>
            </a:r>
            <a:endParaRPr kumimoji="1" lang="zh-CN" altLang="en-US" dirty="0"/>
          </a:p>
        </p:txBody>
      </p:sp>
      <p:sp>
        <p:nvSpPr>
          <p:cNvPr id="3" name="内容占位符 2"/>
          <p:cNvSpPr>
            <a:spLocks noGrp="1"/>
          </p:cNvSpPr>
          <p:nvPr>
            <p:ph idx="1"/>
          </p:nvPr>
        </p:nvSpPr>
        <p:spPr/>
        <p:txBody>
          <a:bodyPr>
            <a:normAutofit/>
          </a:bodyPr>
          <a:lstStyle/>
          <a:p>
            <a:r>
              <a:rPr kumimoji="1" lang="zh-CN" altLang="en-US" sz="2800" dirty="0">
                <a:latin typeface="PingFang SC" panose="020B0400000000000000" pitchFamily="34" charset="-122"/>
                <a:ea typeface="PingFang SC" panose="020B0400000000000000" pitchFamily="34" charset="-122"/>
              </a:rPr>
              <a:t>策略层同其他层交互通过</a:t>
            </a:r>
            <a:r>
              <a:rPr kumimoji="1" lang="en-US" altLang="zh-CN" sz="2800" dirty="0" err="1">
                <a:latin typeface="PingFang SC" panose="020B0400000000000000" pitchFamily="34" charset="-122"/>
                <a:ea typeface="PingFang SC" panose="020B0400000000000000" pitchFamily="34" charset="-122"/>
              </a:rPr>
              <a:t>json</a:t>
            </a:r>
            <a:r>
              <a:rPr kumimoji="1" lang="zh-CN" altLang="en-US" sz="2800" dirty="0">
                <a:latin typeface="PingFang SC" panose="020B0400000000000000" pitchFamily="34" charset="-122"/>
                <a:ea typeface="PingFang SC" panose="020B0400000000000000" pitchFamily="34" charset="-122"/>
              </a:rPr>
              <a:t>文本，策略层本身可以通过</a:t>
            </a:r>
            <a:r>
              <a:rPr kumimoji="1" lang="en-US" altLang="zh-CN" sz="2800" dirty="0" err="1">
                <a:latin typeface="PingFang SC" panose="020B0400000000000000" pitchFamily="34" charset="-122"/>
                <a:ea typeface="PingFang SC" panose="020B0400000000000000" pitchFamily="34" charset="-122"/>
              </a:rPr>
              <a:t>yaml</a:t>
            </a:r>
            <a:r>
              <a:rPr kumimoji="1" lang="zh-CN" altLang="en-US" sz="2800" dirty="0">
                <a:latin typeface="PingFang SC" panose="020B0400000000000000" pitchFamily="34" charset="-122"/>
                <a:ea typeface="PingFang SC" panose="020B0400000000000000" pitchFamily="34" charset="-122"/>
              </a:rPr>
              <a:t>读取存储数据。二者都有设计标准接口规范，以下给出一些样例：</a:t>
            </a:r>
            <a:endParaRPr kumimoji="1" lang="en-US" altLang="zh-CN" sz="2800" dirty="0">
              <a:latin typeface="PingFang SC" panose="020B0400000000000000" pitchFamily="34" charset="-122"/>
              <a:ea typeface="PingFang SC" panose="020B0400000000000000" pitchFamily="34"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423519" y="1328531"/>
            <a:ext cx="2413000" cy="3962400"/>
          </a:xfrm>
          <a:prstGeom prst="rect">
            <a:avLst/>
          </a:prstGeom>
        </p:spPr>
      </p:pic>
      <p:pic>
        <p:nvPicPr>
          <p:cNvPr id="5" name="图片 4"/>
          <p:cNvPicPr>
            <a:picLocks noChangeAspect="1"/>
          </p:cNvPicPr>
          <p:nvPr/>
        </p:nvPicPr>
        <p:blipFill>
          <a:blip r:embed="rId3"/>
          <a:stretch>
            <a:fillRect/>
          </a:stretch>
        </p:blipFill>
        <p:spPr>
          <a:xfrm>
            <a:off x="2932322" y="890381"/>
            <a:ext cx="2298700" cy="4838700"/>
          </a:xfrm>
          <a:prstGeom prst="rect">
            <a:avLst/>
          </a:prstGeom>
        </p:spPr>
      </p:pic>
      <p:pic>
        <p:nvPicPr>
          <p:cNvPr id="6" name="图片 5"/>
          <p:cNvPicPr>
            <a:picLocks noChangeAspect="1"/>
          </p:cNvPicPr>
          <p:nvPr/>
        </p:nvPicPr>
        <p:blipFill>
          <a:blip r:embed="rId4"/>
          <a:stretch>
            <a:fillRect/>
          </a:stretch>
        </p:blipFill>
        <p:spPr>
          <a:xfrm>
            <a:off x="5326825" y="1531731"/>
            <a:ext cx="2235200" cy="3556000"/>
          </a:xfrm>
          <a:prstGeom prst="rect">
            <a:avLst/>
          </a:prstGeom>
        </p:spPr>
      </p:pic>
      <p:pic>
        <p:nvPicPr>
          <p:cNvPr id="7" name="图片 6"/>
          <p:cNvPicPr>
            <a:picLocks noChangeAspect="1"/>
          </p:cNvPicPr>
          <p:nvPr/>
        </p:nvPicPr>
        <p:blipFill>
          <a:blip r:embed="rId5"/>
          <a:stretch>
            <a:fillRect/>
          </a:stretch>
        </p:blipFill>
        <p:spPr>
          <a:xfrm>
            <a:off x="7657828" y="1328531"/>
            <a:ext cx="2120900" cy="4152900"/>
          </a:xfrm>
          <a:prstGeom prst="rect">
            <a:avLst/>
          </a:prstGeom>
        </p:spPr>
      </p:pic>
      <p:pic>
        <p:nvPicPr>
          <p:cNvPr id="8" name="图片 7"/>
          <p:cNvPicPr>
            <a:picLocks noChangeAspect="1"/>
          </p:cNvPicPr>
          <p:nvPr/>
        </p:nvPicPr>
        <p:blipFill>
          <a:blip r:embed="rId6"/>
          <a:stretch>
            <a:fillRect/>
          </a:stretch>
        </p:blipFill>
        <p:spPr>
          <a:xfrm>
            <a:off x="9874531" y="2423767"/>
            <a:ext cx="1905000" cy="22225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707887" y="1001367"/>
            <a:ext cx="10787828" cy="4723572"/>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033668" y="560221"/>
            <a:ext cx="10151165" cy="5744221"/>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latin typeface="Hiragino Sans GB W3" panose="020B0300000000000000" pitchFamily="34" charset="-128"/>
                <a:ea typeface="Hiragino Sans GB W3" panose="020B0300000000000000" pitchFamily="34" charset="-128"/>
              </a:rPr>
              <a:t>网络层设计</a:t>
            </a:r>
          </a:p>
        </p:txBody>
      </p:sp>
      <p:sp>
        <p:nvSpPr>
          <p:cNvPr id="3" name="内容占位符 2"/>
          <p:cNvSpPr>
            <a:spLocks noGrp="1"/>
          </p:cNvSpPr>
          <p:nvPr>
            <p:ph idx="1"/>
          </p:nvPr>
        </p:nvSpPr>
        <p:spPr/>
        <p:txBody>
          <a:bodyPr/>
          <a:lstStyle/>
          <a:p>
            <a:r>
              <a:rPr kumimoji="1" lang="zh-CN" altLang="en-US" dirty="0">
                <a:latin typeface="PingFang SC" panose="020B0400000000000000" pitchFamily="34" charset="-122"/>
                <a:ea typeface="PingFang SC" panose="020B0400000000000000" pitchFamily="34" charset="-122"/>
              </a:rPr>
              <a:t>网络层采用基于</a:t>
            </a:r>
            <a:r>
              <a:rPr kumimoji="1" lang="en-US" altLang="zh-CN" dirty="0">
                <a:latin typeface="PingFang SC" panose="020B0400000000000000" pitchFamily="34" charset="-122"/>
                <a:ea typeface="PingFang SC" panose="020B0400000000000000" pitchFamily="34" charset="-122"/>
              </a:rPr>
              <a:t>Boost</a:t>
            </a:r>
            <a:r>
              <a:rPr kumimoji="1" lang="zh-CN" altLang="en-US" dirty="0">
                <a:latin typeface="PingFang SC" panose="020B0400000000000000" pitchFamily="34" charset="-122"/>
                <a:ea typeface="PingFang SC" panose="020B0400000000000000" pitchFamily="34" charset="-122"/>
              </a:rPr>
              <a:t>的</a:t>
            </a:r>
            <a:r>
              <a:rPr kumimoji="1" lang="en-US" altLang="zh-CN" dirty="0" err="1">
                <a:latin typeface="PingFang SC" panose="020B0400000000000000" pitchFamily="34" charset="-122"/>
                <a:ea typeface="PingFang SC" panose="020B0400000000000000" pitchFamily="34" charset="-122"/>
              </a:rPr>
              <a:t>websocket</a:t>
            </a:r>
            <a:r>
              <a:rPr kumimoji="1" lang="en-US" altLang="zh-CN" dirty="0">
                <a:latin typeface="PingFang SC" panose="020B0400000000000000" pitchFamily="34" charset="-122"/>
                <a:ea typeface="PingFang SC" panose="020B0400000000000000" pitchFamily="34" charset="-122"/>
              </a:rPr>
              <a:t>++</a:t>
            </a:r>
            <a:r>
              <a:rPr kumimoji="1" lang="zh-CN" altLang="en-US" dirty="0">
                <a:latin typeface="PingFang SC" panose="020B0400000000000000" pitchFamily="34" charset="-122"/>
                <a:ea typeface="PingFang SC" panose="020B0400000000000000" pitchFamily="34" charset="-122"/>
              </a:rPr>
              <a:t>框架进行编码，为玩家提供基于</a:t>
            </a:r>
            <a:r>
              <a:rPr kumimoji="1" lang="en-US" altLang="zh-CN" dirty="0">
                <a:latin typeface="PingFang SC" panose="020B0400000000000000" pitchFamily="34" charset="-122"/>
                <a:ea typeface="PingFang SC" panose="020B0400000000000000" pitchFamily="34" charset="-122"/>
              </a:rPr>
              <a:t>JSON</a:t>
            </a:r>
            <a:r>
              <a:rPr kumimoji="1" lang="zh-CN" altLang="en-US" dirty="0">
                <a:latin typeface="PingFang SC" panose="020B0400000000000000" pitchFamily="34" charset="-122"/>
                <a:ea typeface="PingFang SC" panose="020B0400000000000000" pitchFamily="34" charset="-122"/>
              </a:rPr>
              <a:t>数据的长连接通讯。</a:t>
            </a:r>
          </a:p>
          <a:p>
            <a:r>
              <a:rPr kumimoji="1" lang="zh-CN" altLang="en-US" dirty="0">
                <a:latin typeface="PingFang SC" panose="020B0400000000000000" pitchFamily="34" charset="-122"/>
                <a:ea typeface="PingFang SC" panose="020B0400000000000000" pitchFamily="34" charset="-122"/>
              </a:rPr>
              <a:t>由于服务器需要与众多玩家用户同时进行大量高频率、低延迟的交互，</a:t>
            </a:r>
            <a:r>
              <a:rPr kumimoji="1" lang="en-US" altLang="zh-CN" dirty="0" err="1">
                <a:latin typeface="PingFang SC" panose="020B0400000000000000" pitchFamily="34" charset="-122"/>
                <a:ea typeface="PingFang SC" panose="020B0400000000000000" pitchFamily="34" charset="-122"/>
              </a:rPr>
              <a:t>Websocket</a:t>
            </a:r>
            <a:r>
              <a:rPr kumimoji="1" lang="zh-CN" altLang="en-US" dirty="0">
                <a:latin typeface="PingFang SC" panose="020B0400000000000000" pitchFamily="34" charset="-122"/>
                <a:ea typeface="PingFang SC" panose="020B0400000000000000" pitchFamily="34" charset="-122"/>
              </a:rPr>
              <a:t>长连接是最好的选择。</a:t>
            </a:r>
          </a:p>
          <a:p>
            <a:r>
              <a:rPr kumimoji="1" lang="zh-CN" altLang="en-US" dirty="0">
                <a:latin typeface="PingFang SC" panose="020B0400000000000000" pitchFamily="34" charset="-122"/>
                <a:ea typeface="PingFang SC" panose="020B0400000000000000" pitchFamily="34" charset="-122"/>
              </a:rPr>
              <a:t>采用</a:t>
            </a:r>
            <a:r>
              <a:rPr kumimoji="1" lang="en-US" altLang="zh-CN" dirty="0">
                <a:latin typeface="PingFang SC" panose="020B0400000000000000" pitchFamily="34" charset="-122"/>
                <a:ea typeface="PingFang SC" panose="020B0400000000000000" pitchFamily="34" charset="-122"/>
              </a:rPr>
              <a:t>JSON</a:t>
            </a:r>
            <a:r>
              <a:rPr kumimoji="1" lang="zh-CN" altLang="en-US" dirty="0">
                <a:latin typeface="PingFang SC" panose="020B0400000000000000" pitchFamily="34" charset="-122"/>
                <a:ea typeface="PingFang SC" panose="020B0400000000000000" pitchFamily="34" charset="-122"/>
              </a:rPr>
              <a:t>格式传输数据，易解析，跨平台性强，占用宽带小。</a:t>
            </a:r>
          </a:p>
        </p:txBody>
      </p:sp>
    </p:spTree>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55040" y="1071880"/>
            <a:ext cx="10236200" cy="4554220"/>
          </a:xfrm>
        </p:spPr>
        <p:txBody>
          <a:bodyPr>
            <a:normAutofit fontScale="77500" lnSpcReduction="20000"/>
          </a:bodyPr>
          <a:lstStyle/>
          <a:p>
            <a:pPr marL="0" indent="0">
              <a:buNone/>
            </a:pPr>
            <a:r>
              <a:rPr kumimoji="1" lang="zh-CN" altLang="en-US" sz="5200" dirty="0">
                <a:latin typeface="Hiragino Sans GB W3" panose="020B0300000000000000" pitchFamily="34" charset="-128"/>
                <a:ea typeface="Hiragino Sans GB W3" panose="020B0300000000000000" pitchFamily="34" charset="-128"/>
              </a:rPr>
              <a:t>框架采用</a:t>
            </a:r>
            <a:r>
              <a:rPr kumimoji="1" lang="en-US" altLang="zh-CN" sz="5200" dirty="0" err="1">
                <a:latin typeface="Hiragino Sans GB W3" panose="020B0300000000000000" pitchFamily="34" charset="-128"/>
                <a:ea typeface="Hiragino Sans GB W3" panose="020B0300000000000000" pitchFamily="34" charset="-128"/>
              </a:rPr>
              <a:t>Websocket</a:t>
            </a:r>
            <a:r>
              <a:rPr kumimoji="1" lang="zh-CN" altLang="en-US" sz="5200" dirty="0">
                <a:latin typeface="Hiragino Sans GB W3" panose="020B0300000000000000" pitchFamily="34" charset="-128"/>
                <a:ea typeface="Hiragino Sans GB W3" panose="020B0300000000000000" pitchFamily="34" charset="-128"/>
              </a:rPr>
              <a:t>的优势</a:t>
            </a:r>
          </a:p>
          <a:p>
            <a:pPr marL="0" indent="0">
              <a:buNone/>
            </a:pPr>
            <a:endParaRPr kumimoji="1" lang="zh-CN" altLang="en-US" sz="3000" dirty="0">
              <a:latin typeface="PingFang SC" panose="020B0400000000000000" pitchFamily="34" charset="-122"/>
              <a:ea typeface="PingFang SC" panose="020B0400000000000000" pitchFamily="34" charset="-122"/>
            </a:endParaRPr>
          </a:p>
          <a:p>
            <a:pPr marL="0" indent="0">
              <a:buNone/>
            </a:pPr>
            <a:r>
              <a:rPr kumimoji="1" lang="zh-CN" altLang="en-US" sz="3000" dirty="0">
                <a:latin typeface="PingFang SC" panose="020B0400000000000000" pitchFamily="34" charset="-122"/>
                <a:ea typeface="PingFang SC" panose="020B0400000000000000" pitchFamily="34" charset="-122"/>
              </a:rPr>
              <a:t>1. 节约带宽。不停地轮询服务端数据这种方式，使用的是http协议，head信息很大，有效数据占比低， 而使用WebSocket方式，头信息很小，有效数据占比高。</a:t>
            </a:r>
          </a:p>
          <a:p>
            <a:pPr marL="0" indent="0">
              <a:buNone/>
            </a:pPr>
            <a:endParaRPr kumimoji="1" lang="zh-CN" altLang="en-US" sz="3000" dirty="0">
              <a:latin typeface="PingFang SC" panose="020B0400000000000000" pitchFamily="34" charset="-122"/>
              <a:ea typeface="PingFang SC" panose="020B0400000000000000" pitchFamily="34" charset="-122"/>
            </a:endParaRPr>
          </a:p>
          <a:p>
            <a:pPr marL="0" indent="0">
              <a:buNone/>
            </a:pPr>
            <a:r>
              <a:rPr kumimoji="1" lang="zh-CN" altLang="en-US" sz="3000" dirty="0">
                <a:latin typeface="PingFang SC" panose="020B0400000000000000" pitchFamily="34" charset="-122"/>
                <a:ea typeface="PingFang SC" panose="020B0400000000000000" pitchFamily="34" charset="-122"/>
              </a:rPr>
              <a:t>    2. 无浪费。 轮询方式有可能轮询10次，才碰到服务端数据更新，那么前9次都白轮询了，因为没有拿到变化的数据。 而WebSocket是由服务器主动回发，来的都是新数据。</a:t>
            </a:r>
          </a:p>
          <a:p>
            <a:pPr marL="0" indent="0">
              <a:buNone/>
            </a:pPr>
            <a:r>
              <a:rPr kumimoji="1" lang="zh-CN" altLang="en-US" sz="3000" dirty="0">
                <a:latin typeface="PingFang SC" panose="020B0400000000000000" pitchFamily="34" charset="-122"/>
                <a:ea typeface="PingFang SC" panose="020B0400000000000000" pitchFamily="34" charset="-122"/>
              </a:rPr>
              <a:t>    3. 实时性，考虑到服务器压力，使用轮询方式不可能很短的时间间隔，否则服务器压力太多，所以轮询时间间隔都比较长，好几秒，设置十几秒。 而WebSocket是由服务器主动推送过来，实时性是最高的</a:t>
            </a:r>
          </a:p>
        </p:txBody>
      </p:sp>
    </p:spTree>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latin typeface="Hiragino Sans GB W3" panose="020B0300000000000000" pitchFamily="34" charset="-128"/>
                <a:ea typeface="Hiragino Sans GB W3" panose="020B0300000000000000" pitchFamily="34" charset="-128"/>
              </a:rPr>
              <a:t>Websocketpp</a:t>
            </a:r>
            <a:endParaRPr kumimoji="1" lang="en-US" altLang="zh-CN" dirty="0">
              <a:latin typeface="Hiragino Sans GB W3" panose="020B0300000000000000" pitchFamily="34" charset="-128"/>
              <a:ea typeface="Hiragino Sans GB W3" panose="020B0300000000000000" pitchFamily="34" charset="-128"/>
            </a:endParaRPr>
          </a:p>
        </p:txBody>
      </p:sp>
      <p:sp>
        <p:nvSpPr>
          <p:cNvPr id="3" name="内容占位符 2"/>
          <p:cNvSpPr>
            <a:spLocks noGrp="1"/>
          </p:cNvSpPr>
          <p:nvPr>
            <p:ph idx="1"/>
          </p:nvPr>
        </p:nvSpPr>
        <p:spPr/>
        <p:txBody>
          <a:bodyPr/>
          <a:lstStyle/>
          <a:p>
            <a:r>
              <a:rPr kumimoji="1" dirty="0" err="1">
                <a:latin typeface="PingFang SC" panose="020B0400000000000000" pitchFamily="34" charset="-122"/>
                <a:ea typeface="PingFang SC" panose="020B0400000000000000" pitchFamily="34" charset="-122"/>
              </a:rPr>
              <a:t>websocketpp</a:t>
            </a:r>
            <a:r>
              <a:rPr kumimoji="1" dirty="0">
                <a:latin typeface="PingFang SC" panose="020B0400000000000000" pitchFamily="34" charset="-122"/>
                <a:ea typeface="PingFang SC" panose="020B0400000000000000" pitchFamily="34" charset="-122"/>
              </a:rPr>
              <a:t> </a:t>
            </a:r>
            <a:r>
              <a:rPr kumimoji="1" dirty="0" err="1">
                <a:latin typeface="PingFang SC" panose="020B0400000000000000" pitchFamily="34" charset="-122"/>
                <a:ea typeface="PingFang SC" panose="020B0400000000000000" pitchFamily="34" charset="-122"/>
              </a:rPr>
              <a:t>是</a:t>
            </a:r>
            <a:r>
              <a:rPr kumimoji="1" dirty="0">
                <a:latin typeface="PingFang SC" panose="020B0400000000000000" pitchFamily="34" charset="-122"/>
                <a:ea typeface="PingFang SC" panose="020B0400000000000000" pitchFamily="34" charset="-122"/>
              </a:rPr>
              <a:t> C++ </a:t>
            </a:r>
            <a:r>
              <a:rPr kumimoji="1" dirty="0" err="1">
                <a:latin typeface="PingFang SC" panose="020B0400000000000000" pitchFamily="34" charset="-122"/>
                <a:ea typeface="PingFang SC" panose="020B0400000000000000" pitchFamily="34" charset="-122"/>
              </a:rPr>
              <a:t>的</a:t>
            </a:r>
            <a:r>
              <a:rPr kumimoji="1" dirty="0">
                <a:latin typeface="PingFang SC" panose="020B0400000000000000" pitchFamily="34" charset="-122"/>
                <a:ea typeface="PingFang SC" panose="020B0400000000000000" pitchFamily="34" charset="-122"/>
              </a:rPr>
              <a:t> WebSocket </a:t>
            </a:r>
            <a:r>
              <a:rPr kumimoji="1" dirty="0" err="1">
                <a:latin typeface="PingFang SC" panose="020B0400000000000000" pitchFamily="34" charset="-122"/>
                <a:ea typeface="PingFang SC" panose="020B0400000000000000" pitchFamily="34" charset="-122"/>
              </a:rPr>
              <a:t>客户端</a:t>
            </a:r>
            <a:r>
              <a:rPr kumimoji="1" dirty="0">
                <a:latin typeface="PingFang SC" panose="020B0400000000000000" pitchFamily="34" charset="-122"/>
                <a:ea typeface="PingFang SC" panose="020B0400000000000000" pitchFamily="34" charset="-122"/>
              </a:rPr>
              <a:t>/</a:t>
            </a:r>
            <a:r>
              <a:rPr kumimoji="1" dirty="0" err="1">
                <a:latin typeface="PingFang SC" panose="020B0400000000000000" pitchFamily="34" charset="-122"/>
                <a:ea typeface="PingFang SC" panose="020B0400000000000000" pitchFamily="34" charset="-122"/>
              </a:rPr>
              <a:t>服务器库。它是一个开源的只包含头文件的</a:t>
            </a:r>
            <a:r>
              <a:rPr kumimoji="1" dirty="0">
                <a:latin typeface="PingFang SC" panose="020B0400000000000000" pitchFamily="34" charset="-122"/>
                <a:ea typeface="PingFang SC" panose="020B0400000000000000" pitchFamily="34" charset="-122"/>
              </a:rPr>
              <a:t> C++ </a:t>
            </a:r>
            <a:r>
              <a:rPr kumimoji="1" dirty="0" err="1">
                <a:latin typeface="PingFang SC" panose="020B0400000000000000" pitchFamily="34" charset="-122"/>
                <a:ea typeface="PingFang SC" panose="020B0400000000000000" pitchFamily="34" charset="-122"/>
              </a:rPr>
              <a:t>库，它实现了</a:t>
            </a:r>
            <a:r>
              <a:rPr kumimoji="1" dirty="0">
                <a:latin typeface="PingFang SC" panose="020B0400000000000000" pitchFamily="34" charset="-122"/>
                <a:ea typeface="PingFang SC" panose="020B0400000000000000" pitchFamily="34" charset="-122"/>
              </a:rPr>
              <a:t> RFC6455 WebSocket </a:t>
            </a:r>
            <a:r>
              <a:rPr kumimoji="1" dirty="0" err="1">
                <a:latin typeface="PingFang SC" panose="020B0400000000000000" pitchFamily="34" charset="-122"/>
                <a:ea typeface="PingFang SC" panose="020B0400000000000000" pitchFamily="34" charset="-122"/>
              </a:rPr>
              <a:t>协议。它允许向</a:t>
            </a:r>
            <a:r>
              <a:rPr kumimoji="1" dirty="0">
                <a:latin typeface="PingFang SC" panose="020B0400000000000000" pitchFamily="34" charset="-122"/>
                <a:ea typeface="PingFang SC" panose="020B0400000000000000" pitchFamily="34" charset="-122"/>
              </a:rPr>
              <a:t> C++ </a:t>
            </a:r>
            <a:r>
              <a:rPr kumimoji="1" dirty="0" err="1">
                <a:latin typeface="PingFang SC" panose="020B0400000000000000" pitchFamily="34" charset="-122"/>
                <a:ea typeface="PingFang SC" panose="020B0400000000000000" pitchFamily="34" charset="-122"/>
              </a:rPr>
              <a:t>程序中集成</a:t>
            </a:r>
            <a:r>
              <a:rPr kumimoji="1" dirty="0">
                <a:latin typeface="PingFang SC" panose="020B0400000000000000" pitchFamily="34" charset="-122"/>
                <a:ea typeface="PingFang SC" panose="020B0400000000000000" pitchFamily="34" charset="-122"/>
              </a:rPr>
              <a:t> WebSocket </a:t>
            </a:r>
            <a:r>
              <a:rPr kumimoji="1" dirty="0" err="1">
                <a:latin typeface="PingFang SC" panose="020B0400000000000000" pitchFamily="34" charset="-122"/>
                <a:ea typeface="PingFang SC" panose="020B0400000000000000" pitchFamily="34" charset="-122"/>
              </a:rPr>
              <a:t>客户端和服务器功能。它使用可交换的网络传输模块，包括基于</a:t>
            </a:r>
            <a:r>
              <a:rPr kumimoji="1" dirty="0">
                <a:latin typeface="PingFang SC" panose="020B0400000000000000" pitchFamily="34" charset="-122"/>
                <a:ea typeface="PingFang SC" panose="020B0400000000000000" pitchFamily="34" charset="-122"/>
              </a:rPr>
              <a:t> C++ iostreams </a:t>
            </a:r>
            <a:r>
              <a:rPr kumimoji="1" dirty="0" err="1">
                <a:latin typeface="PingFang SC" panose="020B0400000000000000" pitchFamily="34" charset="-122"/>
                <a:ea typeface="PingFang SC" panose="020B0400000000000000" pitchFamily="34" charset="-122"/>
              </a:rPr>
              <a:t>的和基于</a:t>
            </a:r>
            <a:r>
              <a:rPr kumimoji="1" dirty="0">
                <a:latin typeface="PingFang SC" panose="020B0400000000000000" pitchFamily="34" charset="-122"/>
                <a:ea typeface="PingFang SC" panose="020B0400000000000000" pitchFamily="34" charset="-122"/>
              </a:rPr>
              <a:t> Boost </a:t>
            </a:r>
            <a:r>
              <a:rPr kumimoji="1" dirty="0" err="1">
                <a:latin typeface="PingFang SC" panose="020B0400000000000000" pitchFamily="34" charset="-122"/>
                <a:ea typeface="PingFang SC" panose="020B0400000000000000" pitchFamily="34" charset="-122"/>
              </a:rPr>
              <a:t>Asio</a:t>
            </a:r>
            <a:r>
              <a:rPr kumimoji="1" dirty="0">
                <a:latin typeface="PingFang SC" panose="020B0400000000000000" pitchFamily="34" charset="-122"/>
                <a:ea typeface="PingFang SC" panose="020B0400000000000000" pitchFamily="34" charset="-122"/>
              </a:rPr>
              <a:t> </a:t>
            </a:r>
            <a:r>
              <a:rPr kumimoji="1" dirty="0" err="1">
                <a:latin typeface="PingFang SC" panose="020B0400000000000000" pitchFamily="34" charset="-122"/>
                <a:ea typeface="PingFang SC" panose="020B0400000000000000" pitchFamily="34" charset="-122"/>
              </a:rPr>
              <a:t>的</a:t>
            </a:r>
            <a:r>
              <a:rPr kumimoji="1" dirty="0">
                <a:latin typeface="PingFang SC" panose="020B0400000000000000" pitchFamily="34" charset="-122"/>
                <a:ea typeface="PingFang SC" panose="020B0400000000000000" pitchFamily="34" charset="-122"/>
              </a:rPr>
              <a:t>。</a:t>
            </a:r>
          </a:p>
        </p:txBody>
      </p:sp>
    </p:spTree>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Hiragino Sans GB W3" panose="020B0300000000000000" pitchFamily="34" charset="-128"/>
                <a:ea typeface="Hiragino Sans GB W3" panose="020B0300000000000000" pitchFamily="34" charset="-128"/>
              </a:rPr>
              <a:t>UI</a:t>
            </a:r>
            <a:r>
              <a:rPr kumimoji="1" lang="zh-CN" altLang="en-US" dirty="0">
                <a:latin typeface="Hiragino Sans GB W3" panose="020B0300000000000000" pitchFamily="34" charset="-128"/>
                <a:ea typeface="Hiragino Sans GB W3" panose="020B0300000000000000" pitchFamily="34" charset="-128"/>
              </a:rPr>
              <a:t>设计</a:t>
            </a:r>
          </a:p>
        </p:txBody>
      </p:sp>
      <p:sp>
        <p:nvSpPr>
          <p:cNvPr id="3" name="内容占位符 2"/>
          <p:cNvSpPr>
            <a:spLocks noGrp="1"/>
          </p:cNvSpPr>
          <p:nvPr>
            <p:ph idx="1"/>
          </p:nvPr>
        </p:nvSpPr>
        <p:spPr>
          <a:xfrm>
            <a:off x="1295401" y="2556932"/>
            <a:ext cx="9601196" cy="3318936"/>
          </a:xfrm>
        </p:spPr>
        <p:txBody>
          <a:bodyPr>
            <a:normAutofit/>
          </a:bodyPr>
          <a:lstStyle/>
          <a:p>
            <a:r>
              <a:rPr kumimoji="1" lang="zh-CN" altLang="en-US" sz="2800" dirty="0"/>
              <a:t>设计语言： </a:t>
            </a:r>
            <a:r>
              <a:rPr kumimoji="1" lang="en-US" altLang="zh-CN" sz="2800" dirty="0"/>
              <a:t>UI</a:t>
            </a:r>
            <a:r>
              <a:rPr kumimoji="1" lang="zh-CN" altLang="en-US" sz="2800" dirty="0"/>
              <a:t>整体采用简笔画风格，在简约像素的风格基础上添加特殊的动效， 在整体上得到优秀的显示效果。</a:t>
            </a:r>
          </a:p>
          <a:p>
            <a:r>
              <a:rPr kumimoji="1" lang="zh-CN" altLang="en-US" sz="2800" dirty="0"/>
              <a:t>根据服务器设计特点，在服务器回传数据的基础上，使用贝塞尔曲线等对游戏过程中游戏实体动作渲染进行插帧处理，能够得到更加平滑的显示效果。</a:t>
            </a:r>
          </a:p>
          <a:p>
            <a:endParaRPr kumimoji="1" lang="zh-CN" altLang="en-US" sz="2800" dirty="0"/>
          </a:p>
        </p:txBody>
      </p:sp>
    </p:spTree>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kumimoji="1" lang="zh-CN" altLang="en-US" dirty="0">
                <a:latin typeface="Hiragino Sans GB W3" panose="020B0300000000000000" pitchFamily="34" charset="-128"/>
                <a:ea typeface="Hiragino Sans GB W3" panose="020B0300000000000000" pitchFamily="34" charset="-128"/>
              </a:rPr>
              <a:t>调试分析过程</a:t>
            </a:r>
          </a:p>
        </p:txBody>
      </p:sp>
      <p:sp>
        <p:nvSpPr>
          <p:cNvPr id="3" name="内容占位符 2"/>
          <p:cNvSpPr>
            <a:spLocks noGrp="1"/>
          </p:cNvSpPr>
          <p:nvPr>
            <p:ph idx="1"/>
          </p:nvPr>
        </p:nvSpPr>
        <p:spPr>
          <a:xfrm>
            <a:off x="1295401" y="2556932"/>
            <a:ext cx="3104321" cy="3318936"/>
          </a:xfrm>
        </p:spPr>
        <p:txBody>
          <a:bodyPr>
            <a:normAutofit/>
          </a:bodyPr>
          <a:lstStyle/>
          <a:p>
            <a:r>
              <a:rPr kumimoji="1" lang="zh-CN" altLang="en-US" sz="2800" dirty="0">
                <a:latin typeface="PingFang SC" panose="020B0400000000000000" pitchFamily="34" charset="-122"/>
                <a:ea typeface="PingFang SC" panose="020B0400000000000000" pitchFamily="34" charset="-122"/>
              </a:rPr>
              <a:t>在设计之初，考虑到</a:t>
            </a:r>
            <a:r>
              <a:rPr kumimoji="1" lang="en-US" altLang="zh-CN" sz="2800" dirty="0">
                <a:latin typeface="PingFang SC" panose="020B0400000000000000" pitchFamily="34" charset="-122"/>
                <a:ea typeface="PingFang SC" panose="020B0400000000000000" pitchFamily="34" charset="-122"/>
              </a:rPr>
              <a:t>debug</a:t>
            </a:r>
            <a:r>
              <a:rPr kumimoji="1" lang="zh-CN" altLang="en-US" sz="2800" dirty="0">
                <a:latin typeface="PingFang SC" panose="020B0400000000000000" pitchFamily="34" charset="-122"/>
                <a:ea typeface="PingFang SC" panose="020B0400000000000000" pitchFamily="34" charset="-122"/>
              </a:rPr>
              <a:t>需求，我们设计了</a:t>
            </a:r>
            <a:r>
              <a:rPr kumimoji="1" lang="en-US" altLang="zh-CN" sz="2800" dirty="0">
                <a:latin typeface="PingFang SC" panose="020B0400000000000000" pitchFamily="34" charset="-122"/>
                <a:ea typeface="PingFang SC" panose="020B0400000000000000" pitchFamily="34" charset="-122"/>
              </a:rPr>
              <a:t>Logger</a:t>
            </a:r>
            <a:r>
              <a:rPr kumimoji="1" lang="zh-CN" altLang="en-US" sz="2800" dirty="0">
                <a:latin typeface="PingFang SC" panose="020B0400000000000000" pitchFamily="34" charset="-122"/>
                <a:ea typeface="PingFang SC" panose="020B0400000000000000" pitchFamily="34" charset="-122"/>
              </a:rPr>
              <a:t>类专门用于协助进行</a:t>
            </a:r>
            <a:r>
              <a:rPr kumimoji="1" lang="en-US" altLang="zh-CN" sz="2800" dirty="0">
                <a:latin typeface="PingFang SC" panose="020B0400000000000000" pitchFamily="34" charset="-122"/>
                <a:ea typeface="PingFang SC" panose="020B0400000000000000" pitchFamily="34" charset="-122"/>
              </a:rPr>
              <a:t>debug</a:t>
            </a:r>
            <a:r>
              <a:rPr kumimoji="1" lang="zh-CN" altLang="en-US" sz="2800" dirty="0">
                <a:latin typeface="PingFang SC" panose="020B0400000000000000" pitchFamily="34" charset="-122"/>
                <a:ea typeface="PingFang SC" panose="020B0400000000000000" pitchFamily="34" charset="-122"/>
              </a:rPr>
              <a:t>操作。</a:t>
            </a:r>
          </a:p>
        </p:txBody>
      </p:sp>
      <p:pic>
        <p:nvPicPr>
          <p:cNvPr id="4" name="图片 3"/>
          <p:cNvPicPr>
            <a:picLocks noChangeAspect="1"/>
          </p:cNvPicPr>
          <p:nvPr/>
        </p:nvPicPr>
        <p:blipFill>
          <a:blip r:embed="rId2"/>
          <a:stretch>
            <a:fillRect/>
          </a:stretch>
        </p:blipFill>
        <p:spPr>
          <a:xfrm>
            <a:off x="4636604" y="2095966"/>
            <a:ext cx="6259993" cy="400859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kumimoji="1" lang="zh-CN" altLang="en-US" dirty="0">
                <a:latin typeface="Hiragino Sans GB W3" panose="020B0300000000000000" pitchFamily="34" charset="-128"/>
                <a:ea typeface="Hiragino Sans GB W3" panose="020B0300000000000000" pitchFamily="34" charset="-128"/>
              </a:rPr>
              <a:t>调试分析过程</a:t>
            </a:r>
            <a:endParaRPr kumimoji="1" lang="zh-CN" altLang="en-US" dirty="0"/>
          </a:p>
        </p:txBody>
      </p:sp>
      <p:sp>
        <p:nvSpPr>
          <p:cNvPr id="3" name="内容占位符 2"/>
          <p:cNvSpPr>
            <a:spLocks noGrp="1"/>
          </p:cNvSpPr>
          <p:nvPr>
            <p:ph idx="1"/>
          </p:nvPr>
        </p:nvSpPr>
        <p:spPr>
          <a:xfrm>
            <a:off x="1295400" y="2556932"/>
            <a:ext cx="5277677" cy="3318936"/>
          </a:xfrm>
        </p:spPr>
        <p:txBody>
          <a:bodyPr/>
          <a:lstStyle/>
          <a:p>
            <a:r>
              <a:rPr kumimoji="1" lang="en-US" altLang="zh-CN" dirty="0">
                <a:latin typeface="PingFang SC" panose="020B0400000000000000" pitchFamily="34" charset="-122"/>
                <a:ea typeface="PingFang SC" panose="020B0400000000000000" pitchFamily="34" charset="-122"/>
              </a:rPr>
              <a:t>Debug</a:t>
            </a:r>
            <a:r>
              <a:rPr kumimoji="1" lang="zh-CN" altLang="en-US" dirty="0">
                <a:latin typeface="PingFang SC" panose="020B0400000000000000" pitchFamily="34" charset="-122"/>
                <a:ea typeface="PingFang SC" panose="020B0400000000000000" pitchFamily="34" charset="-122"/>
              </a:rPr>
              <a:t>信息只会在</a:t>
            </a:r>
            <a:r>
              <a:rPr kumimoji="1" lang="en-US" altLang="zh-CN" dirty="0" err="1">
                <a:latin typeface="PingFang SC" panose="020B0400000000000000" pitchFamily="34" charset="-122"/>
                <a:ea typeface="PingFang SC" panose="020B0400000000000000" pitchFamily="34" charset="-122"/>
              </a:rPr>
              <a:t>setDebugMode</a:t>
            </a:r>
            <a:r>
              <a:rPr kumimoji="1" lang="zh-CN" altLang="en-US" dirty="0">
                <a:latin typeface="PingFang SC" panose="020B0400000000000000" pitchFamily="34" charset="-122"/>
                <a:ea typeface="PingFang SC" panose="020B0400000000000000" pitchFamily="34" charset="-122"/>
              </a:rPr>
              <a:t> </a:t>
            </a:r>
            <a:r>
              <a:rPr kumimoji="1" lang="en-US" altLang="zh-CN" dirty="0">
                <a:latin typeface="PingFang SC" panose="020B0400000000000000" pitchFamily="34" charset="-122"/>
                <a:ea typeface="PingFang SC" panose="020B0400000000000000" pitchFamily="34" charset="-122"/>
              </a:rPr>
              <a:t>=</a:t>
            </a:r>
            <a:r>
              <a:rPr kumimoji="1" lang="zh-CN" altLang="en-US" dirty="0">
                <a:latin typeface="PingFang SC" panose="020B0400000000000000" pitchFamily="34" charset="-122"/>
                <a:ea typeface="PingFang SC" panose="020B0400000000000000" pitchFamily="34" charset="-122"/>
              </a:rPr>
              <a:t> </a:t>
            </a:r>
            <a:r>
              <a:rPr kumimoji="1" lang="en-US" altLang="zh-CN" dirty="0">
                <a:latin typeface="PingFang SC" panose="020B0400000000000000" pitchFamily="34" charset="-122"/>
                <a:ea typeface="PingFang SC" panose="020B0400000000000000" pitchFamily="34" charset="-122"/>
              </a:rPr>
              <a:t>on</a:t>
            </a:r>
            <a:r>
              <a:rPr kumimoji="1" lang="zh-CN" altLang="en-US" dirty="0">
                <a:latin typeface="PingFang SC" panose="020B0400000000000000" pitchFamily="34" charset="-122"/>
                <a:ea typeface="PingFang SC" panose="020B0400000000000000" pitchFamily="34" charset="-122"/>
              </a:rPr>
              <a:t>的情况下才会显示，并且我使用了色彩文本，让</a:t>
            </a:r>
            <a:r>
              <a:rPr kumimoji="1" lang="en-US" altLang="zh-CN" dirty="0">
                <a:latin typeface="PingFang SC" panose="020B0400000000000000" pitchFamily="34" charset="-122"/>
                <a:ea typeface="PingFang SC" panose="020B0400000000000000" pitchFamily="34" charset="-122"/>
              </a:rPr>
              <a:t>debug</a:t>
            </a:r>
            <a:r>
              <a:rPr kumimoji="1" lang="zh-CN" altLang="en-US" dirty="0">
                <a:latin typeface="PingFang SC" panose="020B0400000000000000" pitchFamily="34" charset="-122"/>
                <a:ea typeface="PingFang SC" panose="020B0400000000000000" pitchFamily="34" charset="-122"/>
              </a:rPr>
              <a:t>的信息具有颜色。这大大提升了调试的效率，使得调试更加简单。同样依托于模块化编程，</a:t>
            </a:r>
            <a:r>
              <a:rPr kumimoji="1" lang="en-US" altLang="zh-CN" dirty="0">
                <a:latin typeface="PingFang SC" panose="020B0400000000000000" pitchFamily="34" charset="-122"/>
                <a:ea typeface="PingFang SC" panose="020B0400000000000000" pitchFamily="34" charset="-122"/>
              </a:rPr>
              <a:t>debug</a:t>
            </a:r>
            <a:r>
              <a:rPr kumimoji="1" lang="zh-CN" altLang="en-US" dirty="0">
                <a:latin typeface="PingFang SC" panose="020B0400000000000000" pitchFamily="34" charset="-122"/>
                <a:ea typeface="PingFang SC" panose="020B0400000000000000" pitchFamily="34" charset="-122"/>
              </a:rPr>
              <a:t>的复杂度也逐渐降低。</a:t>
            </a:r>
          </a:p>
        </p:txBody>
      </p:sp>
      <p:pic>
        <p:nvPicPr>
          <p:cNvPr id="4" name="图片 3"/>
          <p:cNvPicPr>
            <a:picLocks noChangeAspect="1"/>
          </p:cNvPicPr>
          <p:nvPr/>
        </p:nvPicPr>
        <p:blipFill>
          <a:blip r:embed="rId2"/>
          <a:stretch>
            <a:fillRect/>
          </a:stretch>
        </p:blipFill>
        <p:spPr>
          <a:xfrm>
            <a:off x="6573077" y="2556932"/>
            <a:ext cx="4498249" cy="300244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kumimoji="1" lang="zh-CN" altLang="en-US" dirty="0">
                <a:latin typeface="Hiragino Sans GB W3" panose="020B0300000000000000" pitchFamily="34" charset="-128"/>
                <a:ea typeface="Hiragino Sans GB W3" panose="020B0300000000000000" pitchFamily="34" charset="-128"/>
              </a:rPr>
              <a:t>张赓鑫</a:t>
            </a:r>
          </a:p>
        </p:txBody>
      </p:sp>
      <p:sp>
        <p:nvSpPr>
          <p:cNvPr id="3" name="内容占位符 2"/>
          <p:cNvSpPr>
            <a:spLocks noGrp="1"/>
          </p:cNvSpPr>
          <p:nvPr>
            <p:ph idx="1"/>
          </p:nvPr>
        </p:nvSpPr>
        <p:spPr/>
        <p:txBody>
          <a:bodyPr/>
          <a:lstStyle/>
          <a:p>
            <a:pPr marL="0" indent="0">
              <a:buNone/>
            </a:pPr>
            <a:r>
              <a:rPr lang="zh-CN" altLang="zh-CN" sz="2800" dirty="0">
                <a:latin typeface="PingFang SC" panose="020B0400000000000000" pitchFamily="34" charset="-122"/>
                <a:ea typeface="PingFang SC" panose="020B0400000000000000" pitchFamily="34" charset="-122"/>
              </a:rPr>
              <a:t>项目开发主要贡献人，研究机器学习、爬虫、</a:t>
            </a:r>
            <a:r>
              <a:rPr lang="en-US" altLang="zh-CN" sz="2800" dirty="0">
                <a:latin typeface="PingFang SC" panose="020B0400000000000000" pitchFamily="34" charset="-122"/>
                <a:ea typeface="PingFang SC" panose="020B0400000000000000" pitchFamily="34" charset="-122"/>
              </a:rPr>
              <a:t>Python Web</a:t>
            </a:r>
            <a:r>
              <a:rPr lang="zh-CN" altLang="zh-CN" sz="2800" dirty="0">
                <a:latin typeface="PingFang SC" panose="020B0400000000000000" pitchFamily="34" charset="-122"/>
                <a:ea typeface="PingFang SC" panose="020B0400000000000000" pitchFamily="34" charset="-122"/>
              </a:rPr>
              <a:t>、前端开发等方向，熟悉</a:t>
            </a:r>
            <a:r>
              <a:rPr lang="en-US" altLang="zh-CN" sz="2800" dirty="0">
                <a:latin typeface="PingFang SC" panose="020B0400000000000000" pitchFamily="34" charset="-122"/>
                <a:ea typeface="PingFang SC" panose="020B0400000000000000" pitchFamily="34" charset="-122"/>
              </a:rPr>
              <a:t>Python</a:t>
            </a:r>
            <a:r>
              <a:rPr lang="zh-CN" altLang="zh-CN" sz="2800" dirty="0">
                <a:latin typeface="PingFang SC" panose="020B0400000000000000" pitchFamily="34" charset="-122"/>
                <a:ea typeface="PingFang SC" panose="020B0400000000000000" pitchFamily="34" charset="-122"/>
              </a:rPr>
              <a:t>、</a:t>
            </a:r>
            <a:r>
              <a:rPr lang="en-US" altLang="zh-CN" sz="2800" dirty="0">
                <a:latin typeface="PingFang SC" panose="020B0400000000000000" pitchFamily="34" charset="-122"/>
                <a:ea typeface="PingFang SC" panose="020B0400000000000000" pitchFamily="34" charset="-122"/>
              </a:rPr>
              <a:t>C++</a:t>
            </a:r>
            <a:r>
              <a:rPr lang="zh-CN" altLang="zh-CN" sz="2800" dirty="0">
                <a:latin typeface="PingFang SC" panose="020B0400000000000000" pitchFamily="34" charset="-122"/>
                <a:ea typeface="PingFang SC" panose="020B0400000000000000" pitchFamily="34" charset="-122"/>
              </a:rPr>
              <a:t>、</a:t>
            </a:r>
            <a:r>
              <a:rPr lang="en-US" altLang="zh-CN" sz="2800" dirty="0">
                <a:latin typeface="PingFang SC" panose="020B0400000000000000" pitchFamily="34" charset="-122"/>
                <a:ea typeface="PingFang SC" panose="020B0400000000000000" pitchFamily="34" charset="-122"/>
              </a:rPr>
              <a:t>Java</a:t>
            </a:r>
            <a:r>
              <a:rPr lang="zh-CN" altLang="zh-CN" sz="2800" dirty="0">
                <a:latin typeface="PingFang SC" panose="020B0400000000000000" pitchFamily="34" charset="-122"/>
                <a:ea typeface="PingFang SC" panose="020B0400000000000000" pitchFamily="34" charset="-122"/>
              </a:rPr>
              <a:t>、</a:t>
            </a:r>
            <a:r>
              <a:rPr lang="en-US" altLang="zh-CN" sz="2800" dirty="0">
                <a:latin typeface="PingFang SC" panose="020B0400000000000000" pitchFamily="34" charset="-122"/>
                <a:ea typeface="PingFang SC" panose="020B0400000000000000" pitchFamily="34" charset="-122"/>
              </a:rPr>
              <a:t>Lua</a:t>
            </a:r>
            <a:r>
              <a:rPr lang="zh-CN" altLang="zh-CN" sz="2800" dirty="0">
                <a:latin typeface="PingFang SC" panose="020B0400000000000000" pitchFamily="34" charset="-122"/>
                <a:ea typeface="PingFang SC" panose="020B0400000000000000" pitchFamily="34" charset="-122"/>
              </a:rPr>
              <a:t>、</a:t>
            </a:r>
            <a:r>
              <a:rPr lang="en-US" altLang="zh-CN" sz="2800" dirty="0">
                <a:latin typeface="PingFang SC" panose="020B0400000000000000" pitchFamily="34" charset="-122"/>
                <a:ea typeface="PingFang SC" panose="020B0400000000000000" pitchFamily="34" charset="-122"/>
              </a:rPr>
              <a:t>NodeJS</a:t>
            </a:r>
            <a:r>
              <a:rPr lang="zh-CN" altLang="zh-CN" sz="2800" dirty="0">
                <a:latin typeface="PingFang SC" panose="020B0400000000000000" pitchFamily="34" charset="-122"/>
                <a:ea typeface="PingFang SC" panose="020B0400000000000000" pitchFamily="34" charset="-122"/>
              </a:rPr>
              <a:t>等多门语言，曾获</a:t>
            </a:r>
            <a:r>
              <a:rPr lang="en-US" altLang="zh-CN" sz="2800" dirty="0">
                <a:latin typeface="PingFang SC" panose="020B0400000000000000" pitchFamily="34" charset="-122"/>
                <a:ea typeface="PingFang SC" panose="020B0400000000000000" pitchFamily="34" charset="-122"/>
              </a:rPr>
              <a:t>“2016</a:t>
            </a:r>
            <a:r>
              <a:rPr lang="zh-CN" altLang="zh-CN" sz="2800" dirty="0">
                <a:latin typeface="PingFang SC" panose="020B0400000000000000" pitchFamily="34" charset="-122"/>
                <a:ea typeface="PingFang SC" panose="020B0400000000000000" pitchFamily="34" charset="-122"/>
              </a:rPr>
              <a:t>全国青少年奥林匹克信息学竞赛 提高组山东赛区 省级二等奖</a:t>
            </a:r>
            <a:r>
              <a:rPr lang="en-US" altLang="zh-CN" sz="2800" dirty="0">
                <a:latin typeface="PingFang SC" panose="020B0400000000000000" pitchFamily="34" charset="-122"/>
                <a:ea typeface="PingFang SC" panose="020B0400000000000000" pitchFamily="34" charset="-122"/>
              </a:rPr>
              <a:t>”</a:t>
            </a:r>
            <a:r>
              <a:rPr lang="zh-CN" altLang="zh-CN" sz="2800" dirty="0">
                <a:latin typeface="PingFang SC" panose="020B0400000000000000" pitchFamily="34" charset="-122"/>
                <a:ea typeface="PingFang SC" panose="020B0400000000000000" pitchFamily="34" charset="-122"/>
              </a:rPr>
              <a:t>、</a:t>
            </a:r>
            <a:r>
              <a:rPr lang="en-US" altLang="zh-CN" sz="2800" dirty="0">
                <a:latin typeface="PingFang SC" panose="020B0400000000000000" pitchFamily="34" charset="-122"/>
                <a:ea typeface="PingFang SC" panose="020B0400000000000000" pitchFamily="34" charset="-122"/>
              </a:rPr>
              <a:t>“2018 Z-HACK</a:t>
            </a:r>
            <a:r>
              <a:rPr lang="zh-CN" altLang="zh-CN" sz="2800" dirty="0">
                <a:latin typeface="PingFang SC" panose="020B0400000000000000" pitchFamily="34" charset="-122"/>
                <a:ea typeface="PingFang SC" panose="020B0400000000000000" pitchFamily="34" charset="-122"/>
              </a:rPr>
              <a:t>算法设计大赛 季军</a:t>
            </a:r>
            <a:r>
              <a:rPr lang="en-US" altLang="zh-CN" sz="2800" dirty="0">
                <a:latin typeface="PingFang SC" panose="020B0400000000000000" pitchFamily="34" charset="-122"/>
                <a:ea typeface="PingFang SC" panose="020B0400000000000000" pitchFamily="34" charset="-122"/>
              </a:rPr>
              <a:t>”</a:t>
            </a:r>
            <a:r>
              <a:rPr lang="zh-CN" altLang="zh-CN" sz="2800" dirty="0">
                <a:latin typeface="PingFang SC" panose="020B0400000000000000" pitchFamily="34" charset="-122"/>
                <a:ea typeface="PingFang SC" panose="020B0400000000000000" pitchFamily="34" charset="-122"/>
              </a:rPr>
              <a:t>等多个奖项，具有一家公司项目的软件著作权。</a:t>
            </a:r>
          </a:p>
          <a:p>
            <a:endParaRPr kumimoji="1" lang="zh-CN" altLang="en-US" dirty="0"/>
          </a:p>
        </p:txBody>
      </p:sp>
      <p:pic>
        <p:nvPicPr>
          <p:cNvPr id="4" name="图片 3"/>
          <p:cNvPicPr>
            <a:picLocks noChangeAspect="1"/>
          </p:cNvPicPr>
          <p:nvPr/>
        </p:nvPicPr>
        <p:blipFill>
          <a:blip r:embed="rId2"/>
          <a:stretch>
            <a:fillRect/>
          </a:stretch>
        </p:blipFill>
        <p:spPr>
          <a:xfrm>
            <a:off x="8141252" y="663344"/>
            <a:ext cx="1758121" cy="175812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kumimoji="1" lang="zh-CN" altLang="en-US" dirty="0">
                <a:latin typeface="Hiragino Sans GB W3" panose="020B0300000000000000" pitchFamily="34" charset="-128"/>
                <a:ea typeface="Hiragino Sans GB W3" panose="020B0300000000000000" pitchFamily="34" charset="-128"/>
              </a:rPr>
              <a:t>调试分析过程</a:t>
            </a:r>
            <a:endParaRPr kumimoji="1" lang="zh-CN" altLang="en-US" dirty="0"/>
          </a:p>
        </p:txBody>
      </p:sp>
      <p:sp>
        <p:nvSpPr>
          <p:cNvPr id="3" name="内容占位符 2"/>
          <p:cNvSpPr>
            <a:spLocks noGrp="1"/>
          </p:cNvSpPr>
          <p:nvPr>
            <p:ph idx="1"/>
          </p:nvPr>
        </p:nvSpPr>
        <p:spPr>
          <a:xfrm>
            <a:off x="1295401" y="2556932"/>
            <a:ext cx="4628321" cy="3318936"/>
          </a:xfrm>
        </p:spPr>
        <p:txBody>
          <a:bodyPr/>
          <a:lstStyle/>
          <a:p>
            <a:r>
              <a:rPr kumimoji="1" lang="zh-CN" altLang="en-US" dirty="0">
                <a:latin typeface="PingFang SC" panose="020B0400000000000000" pitchFamily="34" charset="-122"/>
                <a:ea typeface="PingFang SC" panose="020B0400000000000000" pitchFamily="34" charset="-122"/>
              </a:rPr>
              <a:t>在</a:t>
            </a:r>
            <a:r>
              <a:rPr kumimoji="1" lang="en-US" altLang="zh-CN" dirty="0">
                <a:latin typeface="PingFang SC" panose="020B0400000000000000" pitchFamily="34" charset="-122"/>
                <a:ea typeface="PingFang SC" panose="020B0400000000000000" pitchFamily="34" charset="-122"/>
              </a:rPr>
              <a:t>UI</a:t>
            </a:r>
            <a:r>
              <a:rPr kumimoji="1" lang="zh-CN" altLang="en-US" dirty="0">
                <a:latin typeface="PingFang SC" panose="020B0400000000000000" pitchFamily="34" charset="-122"/>
                <a:ea typeface="PingFang SC" panose="020B0400000000000000" pitchFamily="34" charset="-122"/>
              </a:rPr>
              <a:t>界面没有设计完全之前，我们采用文字输出的方式进行显示，为此我在</a:t>
            </a:r>
            <a:r>
              <a:rPr kumimoji="1" lang="en-US" altLang="zh-CN" dirty="0">
                <a:latin typeface="PingFang SC" panose="020B0400000000000000" pitchFamily="34" charset="-122"/>
                <a:ea typeface="PingFang SC" panose="020B0400000000000000" pitchFamily="34" charset="-122"/>
              </a:rPr>
              <a:t>loop</a:t>
            </a:r>
            <a:r>
              <a:rPr kumimoji="1" lang="zh-CN" altLang="en-US" dirty="0">
                <a:latin typeface="PingFang SC" panose="020B0400000000000000" pitchFamily="34" charset="-122"/>
                <a:ea typeface="PingFang SC" panose="020B0400000000000000" pitchFamily="34" charset="-122"/>
              </a:rPr>
              <a:t>中专门设计了一个函数用于将图形化界面以文字系统显示。这也使得在</a:t>
            </a:r>
            <a:r>
              <a:rPr kumimoji="1" lang="en-US" altLang="zh-CN" dirty="0">
                <a:latin typeface="PingFang SC" panose="020B0400000000000000" pitchFamily="34" charset="-122"/>
                <a:ea typeface="PingFang SC" panose="020B0400000000000000" pitchFamily="34" charset="-122"/>
              </a:rPr>
              <a:t>UI</a:t>
            </a:r>
            <a:r>
              <a:rPr kumimoji="1" lang="zh-CN" altLang="en-US" dirty="0">
                <a:latin typeface="PingFang SC" panose="020B0400000000000000" pitchFamily="34" charset="-122"/>
                <a:ea typeface="PingFang SC" panose="020B0400000000000000" pitchFamily="34" charset="-122"/>
              </a:rPr>
              <a:t>没有完成的情况下，我们能够很快的对主逻辑和物理模型进行单元测试。</a:t>
            </a:r>
          </a:p>
        </p:txBody>
      </p:sp>
      <p:pic>
        <p:nvPicPr>
          <p:cNvPr id="4" name="图片 3"/>
          <p:cNvPicPr>
            <a:picLocks noChangeAspect="1"/>
          </p:cNvPicPr>
          <p:nvPr/>
        </p:nvPicPr>
        <p:blipFill rotWithShape="1">
          <a:blip r:embed="rId2"/>
          <a:srcRect r="38768"/>
          <a:stretch>
            <a:fillRect/>
          </a:stretch>
        </p:blipFill>
        <p:spPr>
          <a:xfrm>
            <a:off x="6099273" y="1086678"/>
            <a:ext cx="4797325" cy="48966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kumimoji="1" lang="zh-CN" altLang="en-US" dirty="0">
                <a:latin typeface="Hiragino Sans GB W3" panose="020B0300000000000000" pitchFamily="34" charset="-128"/>
                <a:ea typeface="Hiragino Sans GB W3" panose="020B0300000000000000" pitchFamily="34" charset="-128"/>
              </a:rPr>
              <a:t>调试分析过程</a:t>
            </a:r>
            <a:endParaRPr kumimoji="1" lang="zh-CN" altLang="en-US" dirty="0"/>
          </a:p>
        </p:txBody>
      </p:sp>
      <p:sp>
        <p:nvSpPr>
          <p:cNvPr id="3" name="内容占位符 2"/>
          <p:cNvSpPr>
            <a:spLocks noGrp="1"/>
          </p:cNvSpPr>
          <p:nvPr>
            <p:ph idx="1"/>
          </p:nvPr>
        </p:nvSpPr>
        <p:spPr>
          <a:xfrm>
            <a:off x="1295401" y="2556932"/>
            <a:ext cx="5622234" cy="3318936"/>
          </a:xfrm>
        </p:spPr>
        <p:txBody>
          <a:bodyPr>
            <a:normAutofit/>
          </a:bodyPr>
          <a:lstStyle/>
          <a:p>
            <a:r>
              <a:rPr kumimoji="1" lang="zh-CN" altLang="en-US" sz="2800" dirty="0">
                <a:latin typeface="PingFang SC" panose="020B0400000000000000" pitchFamily="34" charset="-122"/>
                <a:ea typeface="PingFang SC" panose="020B0400000000000000" pitchFamily="34" charset="-122"/>
              </a:rPr>
              <a:t>后期对接</a:t>
            </a:r>
            <a:r>
              <a:rPr kumimoji="1" lang="en-US" altLang="zh-CN" sz="2800" dirty="0" err="1">
                <a:latin typeface="PingFang SC" panose="020B0400000000000000" pitchFamily="34" charset="-122"/>
                <a:ea typeface="PingFang SC" panose="020B0400000000000000" pitchFamily="34" charset="-122"/>
              </a:rPr>
              <a:t>json</a:t>
            </a:r>
            <a:r>
              <a:rPr kumimoji="1" lang="zh-CN" altLang="en-US" sz="2800" dirty="0">
                <a:latin typeface="PingFang SC" panose="020B0400000000000000" pitchFamily="34" charset="-122"/>
                <a:ea typeface="PingFang SC" panose="020B0400000000000000" pitchFamily="34" charset="-122"/>
              </a:rPr>
              <a:t>接口时也提供了窗口化的信息实时写入和读取的</a:t>
            </a:r>
            <a:r>
              <a:rPr kumimoji="1" lang="en-US" altLang="zh-CN" sz="2800" dirty="0">
                <a:latin typeface="PingFang SC" panose="020B0400000000000000" pitchFamily="34" charset="-122"/>
                <a:ea typeface="PingFang SC" panose="020B0400000000000000" pitchFamily="34" charset="-122"/>
              </a:rPr>
              <a:t>debug</a:t>
            </a:r>
            <a:r>
              <a:rPr kumimoji="1" lang="zh-CN" altLang="en-US" sz="2800" dirty="0">
                <a:latin typeface="PingFang SC" panose="020B0400000000000000" pitchFamily="34" charset="-122"/>
                <a:ea typeface="PingFang SC" panose="020B0400000000000000" pitchFamily="34" charset="-122"/>
              </a:rPr>
              <a:t>窗口。有了这个窗口，我们就可以通过手写传入</a:t>
            </a:r>
            <a:r>
              <a:rPr kumimoji="1" lang="en-US" altLang="zh-CN" sz="2800" dirty="0" err="1">
                <a:latin typeface="PingFang SC" panose="020B0400000000000000" pitchFamily="34" charset="-122"/>
                <a:ea typeface="PingFang SC" panose="020B0400000000000000" pitchFamily="34" charset="-122"/>
              </a:rPr>
              <a:t>json</a:t>
            </a:r>
            <a:r>
              <a:rPr kumimoji="1" lang="zh-CN" altLang="en-US" sz="2800" dirty="0">
                <a:latin typeface="PingFang SC" panose="020B0400000000000000" pitchFamily="34" charset="-122"/>
                <a:ea typeface="PingFang SC" panose="020B0400000000000000" pitchFamily="34" charset="-122"/>
              </a:rPr>
              <a:t>的方式动态调试整个系统进程，包括数据传递和逻辑校验。</a:t>
            </a:r>
          </a:p>
        </p:txBody>
      </p:sp>
      <p:pic>
        <p:nvPicPr>
          <p:cNvPr id="4" name="图片 3"/>
          <p:cNvPicPr>
            <a:picLocks noChangeAspect="1"/>
          </p:cNvPicPr>
          <p:nvPr/>
        </p:nvPicPr>
        <p:blipFill>
          <a:blip r:embed="rId2"/>
          <a:stretch>
            <a:fillRect/>
          </a:stretch>
        </p:blipFill>
        <p:spPr>
          <a:xfrm>
            <a:off x="7016517" y="596348"/>
            <a:ext cx="4062710" cy="55659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sz="6000" dirty="0">
                <a:latin typeface="Hiragino Sans GB W3" panose="020B0300000000000000" pitchFamily="34" charset="-128"/>
                <a:ea typeface="Hiragino Sans GB W3" panose="020B0300000000000000" pitchFamily="34" charset="-128"/>
              </a:rPr>
              <a:t>开发工具与技术</a:t>
            </a:r>
            <a:endParaRPr kumimoji="1" lang="zh-CN" altLang="en-US" sz="6000" dirty="0"/>
          </a:p>
        </p:txBody>
      </p:sp>
      <p:sp>
        <p:nvSpPr>
          <p:cNvPr id="3" name="内容占位符 2"/>
          <p:cNvSpPr>
            <a:spLocks noGrp="1"/>
          </p:cNvSpPr>
          <p:nvPr>
            <p:ph idx="1"/>
          </p:nvPr>
        </p:nvSpPr>
        <p:spPr/>
        <p:txBody>
          <a:bodyPr>
            <a:normAutofit/>
          </a:bodyPr>
          <a:lstStyle/>
          <a:p>
            <a:r>
              <a:rPr kumimoji="1" lang="zh-CN" altLang="en-US" sz="3200" dirty="0">
                <a:latin typeface="PingFang SC" panose="020B0400000000000000" pitchFamily="34" charset="-122"/>
                <a:ea typeface="PingFang SC" panose="020B0400000000000000" pitchFamily="34" charset="-122"/>
              </a:rPr>
              <a:t>本项目主要使用</a:t>
            </a:r>
            <a:r>
              <a:rPr kumimoji="1" lang="en-US" altLang="zh-CN" sz="3200" dirty="0">
                <a:latin typeface="PingFang SC" panose="020B0400000000000000" pitchFamily="34" charset="-122"/>
                <a:ea typeface="PingFang SC" panose="020B0400000000000000" pitchFamily="34" charset="-122"/>
              </a:rPr>
              <a:t>C/C++</a:t>
            </a:r>
            <a:r>
              <a:rPr kumimoji="1" lang="zh-CN" altLang="en-US" sz="3200" dirty="0">
                <a:latin typeface="PingFang SC" panose="020B0400000000000000" pitchFamily="34" charset="-122"/>
                <a:ea typeface="PingFang SC" panose="020B0400000000000000" pitchFamily="34" charset="-122"/>
              </a:rPr>
              <a:t>语言进行开发，覆盖率达</a:t>
            </a:r>
            <a:r>
              <a:rPr kumimoji="1" lang="en-US" altLang="zh-CN" sz="3200" dirty="0">
                <a:latin typeface="PingFang SC" panose="020B0400000000000000" pitchFamily="34" charset="-122"/>
                <a:ea typeface="PingFang SC" panose="020B0400000000000000" pitchFamily="34" charset="-122"/>
              </a:rPr>
              <a:t>90%</a:t>
            </a:r>
            <a:r>
              <a:rPr kumimoji="1" lang="zh-CN" altLang="en-US" sz="3200" dirty="0">
                <a:latin typeface="PingFang SC" panose="020B0400000000000000" pitchFamily="34" charset="-122"/>
                <a:ea typeface="PingFang SC" panose="020B0400000000000000" pitchFamily="34" charset="-122"/>
              </a:rPr>
              <a:t>。使用</a:t>
            </a:r>
            <a:r>
              <a:rPr kumimoji="1" lang="en-US" altLang="zh-CN" sz="3200" dirty="0">
                <a:latin typeface="PingFang SC" panose="020B0400000000000000" pitchFamily="34" charset="-122"/>
                <a:ea typeface="PingFang SC" panose="020B0400000000000000" pitchFamily="34" charset="-122"/>
              </a:rPr>
              <a:t>QT</a:t>
            </a:r>
            <a:r>
              <a:rPr kumimoji="1" lang="zh-CN" altLang="en-US" sz="3200" dirty="0">
                <a:latin typeface="PingFang SC" panose="020B0400000000000000" pitchFamily="34" charset="-122"/>
                <a:ea typeface="PingFang SC" panose="020B0400000000000000" pitchFamily="34" charset="-122"/>
              </a:rPr>
              <a:t>作为主库，多个第三方库和元编程语言混合开发。使用 </a:t>
            </a:r>
            <a:r>
              <a:rPr kumimoji="1" lang="en-US" altLang="zh-CN" sz="3200" dirty="0">
                <a:latin typeface="PingFang SC" panose="020B0400000000000000" pitchFamily="34" charset="-122"/>
                <a:ea typeface="PingFang SC" panose="020B0400000000000000" pitchFamily="34" charset="-122"/>
              </a:rPr>
              <a:t>QT</a:t>
            </a:r>
            <a:r>
              <a:rPr kumimoji="1" lang="zh-CN" altLang="en-US" sz="3200" dirty="0">
                <a:latin typeface="PingFang SC" panose="020B0400000000000000" pitchFamily="34" charset="-122"/>
                <a:ea typeface="PingFang SC" panose="020B0400000000000000" pitchFamily="34" charset="-122"/>
              </a:rPr>
              <a:t> </a:t>
            </a:r>
            <a:r>
              <a:rPr kumimoji="1" lang="en-US" altLang="zh-CN" sz="3200" dirty="0">
                <a:latin typeface="PingFang SC" panose="020B0400000000000000" pitchFamily="34" charset="-122"/>
                <a:ea typeface="PingFang SC" panose="020B0400000000000000" pitchFamily="34" charset="-122"/>
              </a:rPr>
              <a:t>Creator</a:t>
            </a:r>
            <a:r>
              <a:rPr kumimoji="1" lang="zh-CN" altLang="en-US" sz="3200" dirty="0">
                <a:latin typeface="PingFang SC" panose="020B0400000000000000" pitchFamily="34" charset="-122"/>
                <a:ea typeface="PingFang SC" panose="020B0400000000000000" pitchFamily="34" charset="-122"/>
              </a:rPr>
              <a:t>和</a:t>
            </a:r>
            <a:r>
              <a:rPr kumimoji="1" lang="en-US" altLang="zh-CN" sz="3200" dirty="0" err="1">
                <a:latin typeface="PingFang SC" panose="020B0400000000000000" pitchFamily="34" charset="-122"/>
                <a:ea typeface="PingFang SC" panose="020B0400000000000000" pitchFamily="34" charset="-122"/>
              </a:rPr>
              <a:t>Xcode</a:t>
            </a:r>
            <a:r>
              <a:rPr kumimoji="1" lang="zh-CN" altLang="en-US" sz="3200" dirty="0">
                <a:latin typeface="PingFang SC" panose="020B0400000000000000" pitchFamily="34" charset="-122"/>
                <a:ea typeface="PingFang SC" panose="020B0400000000000000" pitchFamily="34" charset="-122"/>
              </a:rPr>
              <a:t>作为开发</a:t>
            </a:r>
            <a:r>
              <a:rPr kumimoji="1" lang="en-US" altLang="zh-CN" sz="3200" dirty="0">
                <a:latin typeface="PingFang SC" panose="020B0400000000000000" pitchFamily="34" charset="-122"/>
                <a:ea typeface="PingFang SC" panose="020B0400000000000000" pitchFamily="34" charset="-122"/>
              </a:rPr>
              <a:t>IDE</a:t>
            </a:r>
            <a:r>
              <a:rPr kumimoji="1" lang="zh-CN" altLang="en-US" sz="3200" dirty="0">
                <a:latin typeface="PingFang SC" panose="020B0400000000000000" pitchFamily="34" charset="-122"/>
                <a:ea typeface="PingFang SC" panose="020B0400000000000000" pitchFamily="34" charset="-122"/>
              </a:rPr>
              <a:t>环境。目前项目可以无缝兼容</a:t>
            </a:r>
            <a:r>
              <a:rPr kumimoji="1" lang="en-US" altLang="zh-CN" sz="3200" dirty="0">
                <a:latin typeface="PingFang SC" panose="020B0400000000000000" pitchFamily="34" charset="-122"/>
                <a:ea typeface="PingFang SC" panose="020B0400000000000000" pitchFamily="34" charset="-122"/>
              </a:rPr>
              <a:t>Mac</a:t>
            </a:r>
            <a:r>
              <a:rPr kumimoji="1" lang="zh-CN" altLang="en-US" sz="3200" dirty="0">
                <a:latin typeface="PingFang SC" panose="020B0400000000000000" pitchFamily="34" charset="-122"/>
                <a:ea typeface="PingFang SC" panose="020B0400000000000000" pitchFamily="34" charset="-122"/>
              </a:rPr>
              <a:t> </a:t>
            </a:r>
            <a:r>
              <a:rPr kumimoji="1" lang="en-US" altLang="zh-CN" sz="3200" dirty="0">
                <a:latin typeface="PingFang SC" panose="020B0400000000000000" pitchFamily="34" charset="-122"/>
                <a:ea typeface="PingFang SC" panose="020B0400000000000000" pitchFamily="34" charset="-122"/>
              </a:rPr>
              <a:t>OS</a:t>
            </a:r>
            <a:r>
              <a:rPr kumimoji="1" lang="zh-CN" altLang="en-US" sz="3200" dirty="0">
                <a:latin typeface="PingFang SC" panose="020B0400000000000000" pitchFamily="34" charset="-122"/>
                <a:ea typeface="PingFang SC" panose="020B0400000000000000" pitchFamily="34" charset="-122"/>
              </a:rPr>
              <a:t> </a:t>
            </a:r>
            <a:r>
              <a:rPr kumimoji="1" lang="en-US" altLang="zh-CN" sz="3200" dirty="0">
                <a:latin typeface="PingFang SC" panose="020B0400000000000000" pitchFamily="34" charset="-122"/>
                <a:ea typeface="PingFang SC" panose="020B0400000000000000" pitchFamily="34" charset="-122"/>
              </a:rPr>
              <a:t>X</a:t>
            </a:r>
            <a:r>
              <a:rPr kumimoji="1" lang="zh-CN" altLang="en-US" sz="3200" dirty="0">
                <a:latin typeface="PingFang SC" panose="020B0400000000000000" pitchFamily="34" charset="-122"/>
                <a:ea typeface="PingFang SC" panose="020B0400000000000000" pitchFamily="34" charset="-122"/>
              </a:rPr>
              <a:t>和</a:t>
            </a:r>
            <a:r>
              <a:rPr kumimoji="1" lang="en-US" altLang="zh-CN" sz="3200" dirty="0">
                <a:latin typeface="PingFang SC" panose="020B0400000000000000" pitchFamily="34" charset="-122"/>
                <a:ea typeface="PingFang SC" panose="020B0400000000000000" pitchFamily="34" charset="-122"/>
              </a:rPr>
              <a:t>Windows</a:t>
            </a:r>
            <a:r>
              <a:rPr kumimoji="1" lang="zh-CN" altLang="en-US" sz="3200" dirty="0">
                <a:latin typeface="PingFang SC" panose="020B0400000000000000" pitchFamily="34" charset="-122"/>
                <a:ea typeface="PingFang SC" panose="020B0400000000000000" pitchFamily="34" charset="-122"/>
              </a:rPr>
              <a:t>系统（</a:t>
            </a:r>
            <a:r>
              <a:rPr kumimoji="1" lang="en-US" altLang="zh-CN" sz="3200" dirty="0">
                <a:latin typeface="PingFang SC" panose="020B0400000000000000" pitchFamily="34" charset="-122"/>
                <a:ea typeface="PingFang SC" panose="020B0400000000000000" pitchFamily="34" charset="-122"/>
              </a:rPr>
              <a:t>Windows</a:t>
            </a:r>
            <a:r>
              <a:rPr kumimoji="1" lang="zh-CN" altLang="en-US" sz="3200" dirty="0">
                <a:latin typeface="PingFang SC" panose="020B0400000000000000" pitchFamily="34" charset="-122"/>
                <a:ea typeface="PingFang SC" panose="020B0400000000000000" pitchFamily="34" charset="-122"/>
              </a:rPr>
              <a:t>下编译需注意第三方库的配置）。</a:t>
            </a: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zh-CN" dirty="0">
                <a:latin typeface="Hiragino Sans GB W3" panose="020B0300000000000000" pitchFamily="34" charset="-128"/>
                <a:ea typeface="Hiragino Sans GB W3" panose="020B0300000000000000" pitchFamily="34" charset="-128"/>
              </a:rPr>
              <a:t>开发工具与技术</a:t>
            </a:r>
            <a:endParaRPr kumimoji="1" lang="zh-CN" altLang="en-US" dirty="0">
              <a:latin typeface="Hiragino Sans GB W3" panose="020B0300000000000000" pitchFamily="34" charset="-128"/>
              <a:ea typeface="Hiragino Sans GB W3" panose="020B0300000000000000" pitchFamily="34" charset="-128"/>
            </a:endParaRPr>
          </a:p>
        </p:txBody>
      </p:sp>
      <p:sp>
        <p:nvSpPr>
          <p:cNvPr id="3" name="内容占位符 2"/>
          <p:cNvSpPr>
            <a:spLocks noGrp="1"/>
          </p:cNvSpPr>
          <p:nvPr>
            <p:ph idx="1"/>
          </p:nvPr>
        </p:nvSpPr>
        <p:spPr/>
        <p:txBody>
          <a:bodyPr/>
          <a:lstStyle/>
          <a:p>
            <a:pPr lvl="0"/>
            <a:r>
              <a:rPr lang="en-US" altLang="zh-CN" b="1" dirty="0">
                <a:latin typeface="PingFang SC" panose="020B0400000000000000" pitchFamily="34" charset="-122"/>
                <a:ea typeface="PingFang SC" panose="020B0400000000000000" pitchFamily="34" charset="-122"/>
              </a:rPr>
              <a:t>UI</a:t>
            </a:r>
            <a:r>
              <a:rPr lang="zh-CN" altLang="zh-CN" b="1" dirty="0">
                <a:latin typeface="PingFang SC" panose="020B0400000000000000" pitchFamily="34" charset="-122"/>
                <a:ea typeface="PingFang SC" panose="020B0400000000000000" pitchFamily="34" charset="-122"/>
              </a:rPr>
              <a:t>界面开发语言及框架</a:t>
            </a:r>
          </a:p>
          <a:p>
            <a:r>
              <a:rPr lang="en-US" altLang="zh-CN" dirty="0">
                <a:latin typeface="PingFang SC" panose="020B0400000000000000" pitchFamily="34" charset="-122"/>
                <a:ea typeface="PingFang SC" panose="020B0400000000000000" pitchFamily="34" charset="-122"/>
              </a:rPr>
              <a:t>UI</a:t>
            </a:r>
            <a:r>
              <a:rPr lang="zh-CN" altLang="zh-CN" dirty="0">
                <a:latin typeface="PingFang SC" panose="020B0400000000000000" pitchFamily="34" charset="-122"/>
                <a:ea typeface="PingFang SC" panose="020B0400000000000000" pitchFamily="34" charset="-122"/>
              </a:rPr>
              <a:t>界面使用</a:t>
            </a:r>
            <a:r>
              <a:rPr lang="en-US" altLang="zh-CN" dirty="0">
                <a:latin typeface="PingFang SC" panose="020B0400000000000000" pitchFamily="34" charset="-122"/>
                <a:ea typeface="PingFang SC" panose="020B0400000000000000" pitchFamily="34" charset="-122"/>
              </a:rPr>
              <a:t>C++</a:t>
            </a:r>
            <a:r>
              <a:rPr lang="zh-CN" altLang="zh-CN" dirty="0">
                <a:latin typeface="PingFang SC" panose="020B0400000000000000" pitchFamily="34" charset="-122"/>
                <a:ea typeface="PingFang SC" panose="020B0400000000000000" pitchFamily="34" charset="-122"/>
              </a:rPr>
              <a:t>语言的</a:t>
            </a:r>
            <a:r>
              <a:rPr lang="en-US" altLang="zh-CN" dirty="0">
                <a:latin typeface="PingFang SC" panose="020B0400000000000000" pitchFamily="34" charset="-122"/>
                <a:ea typeface="PingFang SC" panose="020B0400000000000000" pitchFamily="34" charset="-122"/>
              </a:rPr>
              <a:t>Qt</a:t>
            </a:r>
            <a:r>
              <a:rPr lang="zh-CN" altLang="zh-CN" dirty="0">
                <a:latin typeface="PingFang SC" panose="020B0400000000000000" pitchFamily="34" charset="-122"/>
                <a:ea typeface="PingFang SC" panose="020B0400000000000000" pitchFamily="34" charset="-122"/>
              </a:rPr>
              <a:t>框架进行开发，</a:t>
            </a:r>
            <a:r>
              <a:rPr lang="en-US" altLang="zh-CN" dirty="0">
                <a:latin typeface="PingFang SC" panose="020B0400000000000000" pitchFamily="34" charset="-122"/>
                <a:ea typeface="PingFang SC" panose="020B0400000000000000" pitchFamily="34" charset="-122"/>
              </a:rPr>
              <a:t>Qt</a:t>
            </a:r>
            <a:r>
              <a:rPr lang="zh-CN" altLang="zh-CN" dirty="0">
                <a:latin typeface="PingFang SC" panose="020B0400000000000000" pitchFamily="34" charset="-122"/>
                <a:ea typeface="PingFang SC" panose="020B0400000000000000" pitchFamily="34" charset="-122"/>
              </a:rPr>
              <a:t>是一个</a:t>
            </a:r>
            <a:r>
              <a:rPr lang="en-US" altLang="zh-CN" dirty="0">
                <a:latin typeface="PingFang SC" panose="020B0400000000000000" pitchFamily="34" charset="-122"/>
                <a:ea typeface="PingFang SC" panose="020B0400000000000000" pitchFamily="34" charset="-122"/>
              </a:rPr>
              <a:t>1991</a:t>
            </a:r>
            <a:r>
              <a:rPr lang="zh-CN" altLang="zh-CN" dirty="0">
                <a:latin typeface="PingFang SC" panose="020B0400000000000000" pitchFamily="34" charset="-122"/>
                <a:ea typeface="PingFang SC" panose="020B0400000000000000" pitchFamily="34" charset="-122"/>
              </a:rPr>
              <a:t>年由</a:t>
            </a:r>
            <a:r>
              <a:rPr lang="en-US" altLang="zh-CN" dirty="0">
                <a:latin typeface="PingFang SC" panose="020B0400000000000000" pitchFamily="34" charset="-122"/>
                <a:ea typeface="PingFang SC" panose="020B0400000000000000" pitchFamily="34" charset="-122"/>
              </a:rPr>
              <a:t>Qt Company</a:t>
            </a:r>
            <a:r>
              <a:rPr lang="zh-CN" altLang="zh-CN" dirty="0">
                <a:latin typeface="PingFang SC" panose="020B0400000000000000" pitchFamily="34" charset="-122"/>
                <a:ea typeface="PingFang SC" panose="020B0400000000000000" pitchFamily="34" charset="-122"/>
              </a:rPr>
              <a:t>开发的跨平台</a:t>
            </a:r>
            <a:r>
              <a:rPr lang="en-US" altLang="zh-CN" dirty="0">
                <a:latin typeface="PingFang SC" panose="020B0400000000000000" pitchFamily="34" charset="-122"/>
                <a:ea typeface="PingFang SC" panose="020B0400000000000000" pitchFamily="34" charset="-122"/>
              </a:rPr>
              <a:t>C++</a:t>
            </a:r>
            <a:r>
              <a:rPr lang="zh-CN" altLang="zh-CN" dirty="0">
                <a:latin typeface="PingFang SC" panose="020B0400000000000000" pitchFamily="34" charset="-122"/>
                <a:ea typeface="PingFang SC" panose="020B0400000000000000" pitchFamily="34" charset="-122"/>
              </a:rPr>
              <a:t>图形用户界面应用程序开发框架。它既可以开发</a:t>
            </a:r>
            <a:r>
              <a:rPr lang="en-US" altLang="zh-CN" dirty="0">
                <a:latin typeface="PingFang SC" panose="020B0400000000000000" pitchFamily="34" charset="-122"/>
                <a:ea typeface="PingFang SC" panose="020B0400000000000000" pitchFamily="34" charset="-122"/>
              </a:rPr>
              <a:t>GUI</a:t>
            </a:r>
            <a:r>
              <a:rPr lang="zh-CN" altLang="zh-CN" dirty="0">
                <a:latin typeface="PingFang SC" panose="020B0400000000000000" pitchFamily="34" charset="-122"/>
                <a:ea typeface="PingFang SC" panose="020B0400000000000000" pitchFamily="34" charset="-122"/>
              </a:rPr>
              <a:t>程序，也可用于开发非</a:t>
            </a:r>
            <a:r>
              <a:rPr lang="en-US" altLang="zh-CN" dirty="0">
                <a:latin typeface="PingFang SC" panose="020B0400000000000000" pitchFamily="34" charset="-122"/>
                <a:ea typeface="PingFang SC" panose="020B0400000000000000" pitchFamily="34" charset="-122"/>
              </a:rPr>
              <a:t>GUI</a:t>
            </a:r>
            <a:r>
              <a:rPr lang="zh-CN" altLang="zh-CN" dirty="0">
                <a:latin typeface="PingFang SC" panose="020B0400000000000000" pitchFamily="34" charset="-122"/>
                <a:ea typeface="PingFang SC" panose="020B0400000000000000" pitchFamily="34" charset="-122"/>
              </a:rPr>
              <a:t>程序，比如控制台工具和服务器。</a:t>
            </a:r>
            <a:r>
              <a:rPr lang="en-US" altLang="zh-CN" dirty="0">
                <a:latin typeface="PingFang SC" panose="020B0400000000000000" pitchFamily="34" charset="-122"/>
                <a:ea typeface="PingFang SC" panose="020B0400000000000000" pitchFamily="34" charset="-122"/>
              </a:rPr>
              <a:t>Qt</a:t>
            </a:r>
            <a:r>
              <a:rPr lang="zh-CN" altLang="zh-CN" dirty="0">
                <a:latin typeface="PingFang SC" panose="020B0400000000000000" pitchFamily="34" charset="-122"/>
                <a:ea typeface="PingFang SC" panose="020B0400000000000000" pitchFamily="34" charset="-122"/>
              </a:rPr>
              <a:t>是面向对象的框架，使用特殊的代码生成扩展（称为元对象编译器</a:t>
            </a:r>
            <a:r>
              <a:rPr lang="en-US" altLang="zh-CN" dirty="0">
                <a:latin typeface="PingFang SC" panose="020B0400000000000000" pitchFamily="34" charset="-122"/>
                <a:ea typeface="PingFang SC" panose="020B0400000000000000" pitchFamily="34" charset="-122"/>
              </a:rPr>
              <a:t>(Meta Object Compiler, </a:t>
            </a:r>
            <a:r>
              <a:rPr lang="en-US" altLang="zh-CN" dirty="0" err="1">
                <a:latin typeface="PingFang SC" panose="020B0400000000000000" pitchFamily="34" charset="-122"/>
                <a:ea typeface="PingFang SC" panose="020B0400000000000000" pitchFamily="34" charset="-122"/>
              </a:rPr>
              <a:t>moc</a:t>
            </a:r>
            <a:r>
              <a:rPr lang="en-US" altLang="zh-CN" dirty="0">
                <a:latin typeface="PingFang SC" panose="020B0400000000000000" pitchFamily="34" charset="-122"/>
                <a:ea typeface="PingFang SC" panose="020B0400000000000000" pitchFamily="34" charset="-122"/>
              </a:rPr>
              <a:t>)</a:t>
            </a:r>
            <a:r>
              <a:rPr lang="zh-CN" altLang="zh-CN" dirty="0">
                <a:latin typeface="PingFang SC" panose="020B0400000000000000" pitchFamily="34" charset="-122"/>
                <a:ea typeface="PingFang SC" panose="020B0400000000000000" pitchFamily="34" charset="-122"/>
              </a:rPr>
              <a:t>）以及一些宏，</a:t>
            </a:r>
            <a:r>
              <a:rPr lang="en-US" altLang="zh-CN" dirty="0">
                <a:latin typeface="PingFang SC" panose="020B0400000000000000" pitchFamily="34" charset="-122"/>
                <a:ea typeface="PingFang SC" panose="020B0400000000000000" pitchFamily="34" charset="-122"/>
              </a:rPr>
              <a:t>Qt</a:t>
            </a:r>
            <a:r>
              <a:rPr lang="zh-CN" altLang="zh-CN" dirty="0">
                <a:latin typeface="PingFang SC" panose="020B0400000000000000" pitchFamily="34" charset="-122"/>
                <a:ea typeface="PingFang SC" panose="020B0400000000000000" pitchFamily="34" charset="-122"/>
              </a:rPr>
              <a:t>很容易扩展，并且允许真正地组件编程。</a:t>
            </a:r>
          </a:p>
          <a:p>
            <a:endParaRPr kumimoji="1" lang="zh-CN" altLang="en-US" dirty="0"/>
          </a:p>
        </p:txBody>
      </p:sp>
      <p:pic>
        <p:nvPicPr>
          <p:cNvPr id="4" name="图片 3"/>
          <p:cNvPicPr>
            <a:picLocks noChangeAspect="1"/>
          </p:cNvPicPr>
          <p:nvPr/>
        </p:nvPicPr>
        <p:blipFill>
          <a:blip r:embed="rId2"/>
          <a:stretch>
            <a:fillRect/>
          </a:stretch>
        </p:blipFill>
        <p:spPr>
          <a:xfrm>
            <a:off x="7079698" y="1226470"/>
            <a:ext cx="2210076" cy="162771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zh-CN" dirty="0">
                <a:latin typeface="Hiragino Sans GB W3" panose="020B0300000000000000" pitchFamily="34" charset="-128"/>
                <a:ea typeface="Hiragino Sans GB W3" panose="020B0300000000000000" pitchFamily="34" charset="-128"/>
              </a:rPr>
              <a:t>开发工具与技术</a:t>
            </a:r>
            <a:endParaRPr kumimoji="1" lang="zh-CN" altLang="en-US" dirty="0"/>
          </a:p>
        </p:txBody>
      </p:sp>
      <p:sp>
        <p:nvSpPr>
          <p:cNvPr id="3" name="内容占位符 2"/>
          <p:cNvSpPr>
            <a:spLocks noGrp="1"/>
          </p:cNvSpPr>
          <p:nvPr>
            <p:ph idx="1"/>
          </p:nvPr>
        </p:nvSpPr>
        <p:spPr/>
        <p:txBody>
          <a:bodyPr>
            <a:normAutofit fontScale="92500" lnSpcReduction="10000"/>
          </a:bodyPr>
          <a:lstStyle/>
          <a:p>
            <a:r>
              <a:rPr kumimoji="1" lang="en-US" altLang="zh-CN" sz="2800" b="1" dirty="0">
                <a:latin typeface="PingFang SC" panose="020B0400000000000000" pitchFamily="34" charset="-122"/>
                <a:ea typeface="PingFang SC" panose="020B0400000000000000" pitchFamily="34" charset="-122"/>
              </a:rPr>
              <a:t>QT</a:t>
            </a:r>
            <a:r>
              <a:rPr kumimoji="1" lang="zh-CN" altLang="en-US" sz="2800" b="1" dirty="0">
                <a:latin typeface="PingFang SC" panose="020B0400000000000000" pitchFamily="34" charset="-122"/>
                <a:ea typeface="PingFang SC" panose="020B0400000000000000" pitchFamily="34" charset="-122"/>
              </a:rPr>
              <a:t> </a:t>
            </a:r>
            <a:r>
              <a:rPr kumimoji="1" lang="en-US" altLang="zh-CN" sz="2800" b="1" dirty="0">
                <a:latin typeface="PingFang SC" panose="020B0400000000000000" pitchFamily="34" charset="-122"/>
                <a:ea typeface="PingFang SC" panose="020B0400000000000000" pitchFamily="34" charset="-122"/>
              </a:rPr>
              <a:t>Creator</a:t>
            </a:r>
            <a:r>
              <a:rPr kumimoji="1" lang="zh-CN" altLang="en-US" sz="2800" b="1" dirty="0">
                <a:latin typeface="PingFang SC" panose="020B0400000000000000" pitchFamily="34" charset="-122"/>
                <a:ea typeface="PingFang SC" panose="020B0400000000000000" pitchFamily="34" charset="-122"/>
              </a:rPr>
              <a:t> 工具</a:t>
            </a:r>
            <a:endParaRPr kumimoji="1" lang="en-US" altLang="zh-CN" sz="2800" b="1" dirty="0">
              <a:latin typeface="PingFang SC" panose="020B0400000000000000" pitchFamily="34" charset="-122"/>
              <a:ea typeface="PingFang SC" panose="020B0400000000000000" pitchFamily="34" charset="-122"/>
            </a:endParaRPr>
          </a:p>
          <a:p>
            <a:r>
              <a:rPr lang="en-GB" altLang="zh-CN" sz="2800" dirty="0">
                <a:latin typeface="PingFang SC" panose="020B0400000000000000" pitchFamily="34" charset="-122"/>
                <a:ea typeface="PingFang SC" panose="020B0400000000000000" pitchFamily="34" charset="-122"/>
              </a:rPr>
              <a:t>Qt Creator</a:t>
            </a:r>
            <a:r>
              <a:rPr lang="zh-CN" altLang="en-US" sz="2800" dirty="0">
                <a:latin typeface="PingFang SC" panose="020B0400000000000000" pitchFamily="34" charset="-122"/>
                <a:ea typeface="PingFang SC" panose="020B0400000000000000" pitchFamily="34" charset="-122"/>
              </a:rPr>
              <a:t>是跨平台的 </a:t>
            </a:r>
            <a:r>
              <a:rPr lang="en-GB" altLang="zh-CN" sz="2800" dirty="0">
                <a:latin typeface="PingFang SC" panose="020B0400000000000000" pitchFamily="34" charset="-122"/>
                <a:ea typeface="PingFang SC" panose="020B0400000000000000" pitchFamily="34" charset="-122"/>
              </a:rPr>
              <a:t>Qt IDE</a:t>
            </a:r>
            <a:r>
              <a:rPr lang="zh-CN" altLang="en-GB" sz="2800" dirty="0">
                <a:latin typeface="PingFang SC" panose="020B0400000000000000" pitchFamily="34" charset="-122"/>
                <a:ea typeface="PingFang SC" panose="020B0400000000000000" pitchFamily="34" charset="-122"/>
              </a:rPr>
              <a:t>， </a:t>
            </a:r>
            <a:r>
              <a:rPr lang="en-GB" altLang="zh-CN" sz="2800" dirty="0">
                <a:latin typeface="PingFang SC" panose="020B0400000000000000" pitchFamily="34" charset="-122"/>
                <a:ea typeface="PingFang SC" panose="020B0400000000000000" pitchFamily="34" charset="-122"/>
              </a:rPr>
              <a:t>Qt Creator </a:t>
            </a:r>
            <a:r>
              <a:rPr lang="zh-CN" altLang="en-US" sz="2800" dirty="0">
                <a:latin typeface="PingFang SC" panose="020B0400000000000000" pitchFamily="34" charset="-122"/>
                <a:ea typeface="PingFang SC" panose="020B0400000000000000" pitchFamily="34" charset="-122"/>
              </a:rPr>
              <a:t>是 </a:t>
            </a:r>
            <a:r>
              <a:rPr lang="en-GB" altLang="zh-CN" sz="2800" dirty="0">
                <a:latin typeface="PingFang SC" panose="020B0400000000000000" pitchFamily="34" charset="-122"/>
                <a:ea typeface="PingFang SC" panose="020B0400000000000000" pitchFamily="34" charset="-122"/>
              </a:rPr>
              <a:t>Qt </a:t>
            </a:r>
            <a:r>
              <a:rPr lang="zh-CN" altLang="en-US" sz="2800" dirty="0">
                <a:latin typeface="PingFang SC" panose="020B0400000000000000" pitchFamily="34" charset="-122"/>
                <a:ea typeface="PingFang SC" panose="020B0400000000000000" pitchFamily="34" charset="-122"/>
              </a:rPr>
              <a:t>被 </a:t>
            </a:r>
            <a:r>
              <a:rPr lang="en-GB" altLang="zh-CN" sz="2800" dirty="0">
                <a:latin typeface="PingFang SC" panose="020B0400000000000000" pitchFamily="34" charset="-122"/>
                <a:ea typeface="PingFang SC" panose="020B0400000000000000" pitchFamily="34" charset="-122"/>
              </a:rPr>
              <a:t>Nokia </a:t>
            </a:r>
            <a:r>
              <a:rPr lang="zh-CN" altLang="en-US" sz="2800" dirty="0">
                <a:latin typeface="PingFang SC" panose="020B0400000000000000" pitchFamily="34" charset="-122"/>
                <a:ea typeface="PingFang SC" panose="020B0400000000000000" pitchFamily="34" charset="-122"/>
              </a:rPr>
              <a:t>收购后推出的一款新的轻量级集成开发环境（</a:t>
            </a:r>
            <a:r>
              <a:rPr lang="en-GB" altLang="zh-CN" sz="2800" dirty="0">
                <a:latin typeface="PingFang SC" panose="020B0400000000000000" pitchFamily="34" charset="-122"/>
                <a:ea typeface="PingFang SC" panose="020B0400000000000000" pitchFamily="34" charset="-122"/>
              </a:rPr>
              <a:t>IDE</a:t>
            </a:r>
            <a:r>
              <a:rPr lang="zh-CN" altLang="en-GB" sz="2800" dirty="0">
                <a:latin typeface="PingFang SC" panose="020B0400000000000000" pitchFamily="34" charset="-122"/>
                <a:ea typeface="PingFang SC" panose="020B0400000000000000" pitchFamily="34" charset="-122"/>
              </a:rPr>
              <a:t>）。</a:t>
            </a:r>
            <a:r>
              <a:rPr lang="zh-CN" altLang="en-US" sz="2800" dirty="0">
                <a:latin typeface="PingFang SC" panose="020B0400000000000000" pitchFamily="34" charset="-122"/>
                <a:ea typeface="PingFang SC" panose="020B0400000000000000" pitchFamily="34" charset="-122"/>
              </a:rPr>
              <a:t>此 </a:t>
            </a:r>
            <a:r>
              <a:rPr lang="en-GB" altLang="zh-CN" sz="2800" dirty="0">
                <a:latin typeface="PingFang SC" panose="020B0400000000000000" pitchFamily="34" charset="-122"/>
                <a:ea typeface="PingFang SC" panose="020B0400000000000000" pitchFamily="34" charset="-122"/>
              </a:rPr>
              <a:t>IDE </a:t>
            </a:r>
            <a:r>
              <a:rPr lang="zh-CN" altLang="en-US" sz="2800" dirty="0">
                <a:latin typeface="PingFang SC" panose="020B0400000000000000" pitchFamily="34" charset="-122"/>
                <a:ea typeface="PingFang SC" panose="020B0400000000000000" pitchFamily="34" charset="-122"/>
              </a:rPr>
              <a:t>能够跨平台运行，支持的系统包括 </a:t>
            </a:r>
            <a:r>
              <a:rPr lang="en-GB" altLang="zh-CN" sz="2800" dirty="0">
                <a:latin typeface="PingFang SC" panose="020B0400000000000000" pitchFamily="34" charset="-122"/>
                <a:ea typeface="PingFang SC" panose="020B0400000000000000" pitchFamily="34" charset="-122"/>
              </a:rPr>
              <a:t>Linux</a:t>
            </a:r>
            <a:r>
              <a:rPr lang="zh-CN" altLang="en-GB" sz="2800" dirty="0">
                <a:latin typeface="PingFang SC" panose="020B0400000000000000" pitchFamily="34" charset="-122"/>
                <a:ea typeface="PingFang SC" panose="020B0400000000000000" pitchFamily="34" charset="-122"/>
              </a:rPr>
              <a:t>（</a:t>
            </a:r>
            <a:r>
              <a:rPr lang="en-GB" altLang="zh-CN" sz="2800" dirty="0">
                <a:latin typeface="PingFang SC" panose="020B0400000000000000" pitchFamily="34" charset="-122"/>
                <a:ea typeface="PingFang SC" panose="020B0400000000000000" pitchFamily="34" charset="-122"/>
              </a:rPr>
              <a:t>32 </a:t>
            </a:r>
            <a:r>
              <a:rPr lang="zh-CN" altLang="en-US" sz="2800" dirty="0">
                <a:latin typeface="PingFang SC" panose="020B0400000000000000" pitchFamily="34" charset="-122"/>
                <a:ea typeface="PingFang SC" panose="020B0400000000000000" pitchFamily="34" charset="-122"/>
              </a:rPr>
              <a:t>位及 </a:t>
            </a:r>
            <a:r>
              <a:rPr lang="en-US" altLang="zh-CN" sz="2800" dirty="0">
                <a:latin typeface="PingFang SC" panose="020B0400000000000000" pitchFamily="34" charset="-122"/>
                <a:ea typeface="PingFang SC" panose="020B0400000000000000" pitchFamily="34" charset="-122"/>
              </a:rPr>
              <a:t>64 </a:t>
            </a:r>
            <a:r>
              <a:rPr lang="zh-CN" altLang="en-US" sz="2800" dirty="0">
                <a:latin typeface="PingFang SC" panose="020B0400000000000000" pitchFamily="34" charset="-122"/>
                <a:ea typeface="PingFang SC" panose="020B0400000000000000" pitchFamily="34" charset="-122"/>
              </a:rPr>
              <a:t>位）、</a:t>
            </a:r>
            <a:r>
              <a:rPr lang="en-GB" altLang="zh-CN" sz="2800" dirty="0">
                <a:latin typeface="PingFang SC" panose="020B0400000000000000" pitchFamily="34" charset="-122"/>
                <a:ea typeface="PingFang SC" panose="020B0400000000000000" pitchFamily="34" charset="-122"/>
              </a:rPr>
              <a:t>Mac OS X </a:t>
            </a:r>
            <a:r>
              <a:rPr lang="zh-CN" altLang="en-US" sz="2800" dirty="0">
                <a:latin typeface="PingFang SC" panose="020B0400000000000000" pitchFamily="34" charset="-122"/>
                <a:ea typeface="PingFang SC" panose="020B0400000000000000" pitchFamily="34" charset="-122"/>
              </a:rPr>
              <a:t>以及 </a:t>
            </a:r>
            <a:r>
              <a:rPr lang="en-GB" altLang="zh-CN" sz="2800" dirty="0">
                <a:latin typeface="PingFang SC" panose="020B0400000000000000" pitchFamily="34" charset="-122"/>
                <a:ea typeface="PingFang SC" panose="020B0400000000000000" pitchFamily="34" charset="-122"/>
              </a:rPr>
              <a:t>Windows</a:t>
            </a:r>
            <a:r>
              <a:rPr lang="zh-CN" altLang="en-GB" sz="2800" dirty="0">
                <a:latin typeface="PingFang SC" panose="020B0400000000000000" pitchFamily="34" charset="-122"/>
                <a:ea typeface="PingFang SC" panose="020B0400000000000000" pitchFamily="34" charset="-122"/>
              </a:rPr>
              <a:t>。</a:t>
            </a:r>
            <a:r>
              <a:rPr lang="zh-CN" altLang="en-US" sz="2800" dirty="0">
                <a:latin typeface="PingFang SC" panose="020B0400000000000000" pitchFamily="34" charset="-122"/>
                <a:ea typeface="PingFang SC" panose="020B0400000000000000" pitchFamily="34" charset="-122"/>
              </a:rPr>
              <a:t>根据官方描述，</a:t>
            </a:r>
            <a:r>
              <a:rPr lang="en-GB" altLang="zh-CN" sz="2800" dirty="0">
                <a:latin typeface="PingFang SC" panose="020B0400000000000000" pitchFamily="34" charset="-122"/>
                <a:ea typeface="PingFang SC" panose="020B0400000000000000" pitchFamily="34" charset="-122"/>
              </a:rPr>
              <a:t>Qt Creator </a:t>
            </a:r>
            <a:r>
              <a:rPr lang="zh-CN" altLang="en-US" sz="2800" dirty="0">
                <a:latin typeface="PingFang SC" panose="020B0400000000000000" pitchFamily="34" charset="-122"/>
                <a:ea typeface="PingFang SC" panose="020B0400000000000000" pitchFamily="34" charset="-122"/>
              </a:rPr>
              <a:t>的设计目标是使开发人员能够利用 </a:t>
            </a:r>
            <a:r>
              <a:rPr lang="en-GB" altLang="zh-CN" sz="2800" dirty="0">
                <a:latin typeface="PingFang SC" panose="020B0400000000000000" pitchFamily="34" charset="-122"/>
                <a:ea typeface="PingFang SC" panose="020B0400000000000000" pitchFamily="34" charset="-122"/>
              </a:rPr>
              <a:t>Qt </a:t>
            </a:r>
            <a:r>
              <a:rPr lang="zh-CN" altLang="en-US" sz="2800" dirty="0">
                <a:latin typeface="PingFang SC" panose="020B0400000000000000" pitchFamily="34" charset="-122"/>
                <a:ea typeface="PingFang SC" panose="020B0400000000000000" pitchFamily="34" charset="-122"/>
              </a:rPr>
              <a:t>这个应用程序框架更加快速及轻易的完成开发任务</a:t>
            </a:r>
            <a:r>
              <a:rPr kumimoji="1" lang="zh-CN" altLang="en-US" sz="2800" dirty="0">
                <a:latin typeface="PingFang SC" panose="020B0400000000000000" pitchFamily="34" charset="-122"/>
                <a:ea typeface="PingFang SC" panose="020B0400000000000000" pitchFamily="34" charset="-122"/>
              </a:rPr>
              <a:t>。</a:t>
            </a:r>
            <a:endParaRPr kumimoji="1" lang="en-US" altLang="zh-CN" sz="2800" dirty="0">
              <a:latin typeface="PingFang SC" panose="020B0400000000000000" pitchFamily="34" charset="-122"/>
              <a:ea typeface="PingFang SC" panose="020B0400000000000000" pitchFamily="34" charset="-122"/>
            </a:endParaRPr>
          </a:p>
          <a:p>
            <a:r>
              <a:rPr kumimoji="1" lang="zh-CN" altLang="en-US" sz="2800" dirty="0">
                <a:latin typeface="PingFang SC" panose="020B0400000000000000" pitchFamily="34" charset="-122"/>
                <a:ea typeface="PingFang SC" panose="020B0400000000000000" pitchFamily="34" charset="-122"/>
              </a:rPr>
              <a:t>但是</a:t>
            </a:r>
            <a:r>
              <a:rPr kumimoji="1" lang="en-US" altLang="zh-CN" sz="2800" dirty="0">
                <a:latin typeface="PingFang SC" panose="020B0400000000000000" pitchFamily="34" charset="-122"/>
                <a:ea typeface="PingFang SC" panose="020B0400000000000000" pitchFamily="34" charset="-122"/>
              </a:rPr>
              <a:t>QT</a:t>
            </a:r>
            <a:r>
              <a:rPr kumimoji="1" lang="zh-CN" altLang="en-US" sz="2800" dirty="0">
                <a:latin typeface="PingFang SC" panose="020B0400000000000000" pitchFamily="34" charset="-122"/>
                <a:ea typeface="PingFang SC" panose="020B0400000000000000" pitchFamily="34" charset="-122"/>
              </a:rPr>
              <a:t> </a:t>
            </a:r>
            <a:r>
              <a:rPr kumimoji="1" lang="en-US" altLang="zh-CN" sz="2800" dirty="0">
                <a:latin typeface="PingFang SC" panose="020B0400000000000000" pitchFamily="34" charset="-122"/>
                <a:ea typeface="PingFang SC" panose="020B0400000000000000" pitchFamily="34" charset="-122"/>
              </a:rPr>
              <a:t>Creator</a:t>
            </a:r>
            <a:r>
              <a:rPr kumimoji="1" lang="zh-CN" altLang="en-US" sz="2800" dirty="0">
                <a:latin typeface="PingFang SC" panose="020B0400000000000000" pitchFamily="34" charset="-122"/>
                <a:ea typeface="PingFang SC" panose="020B0400000000000000" pitchFamily="34" charset="-122"/>
              </a:rPr>
              <a:t>的</a:t>
            </a:r>
            <a:r>
              <a:rPr kumimoji="1" lang="en-US" altLang="zh-CN" sz="2800" dirty="0">
                <a:latin typeface="PingFang SC" panose="020B0400000000000000" pitchFamily="34" charset="-122"/>
                <a:ea typeface="PingFang SC" panose="020B0400000000000000" pitchFamily="34" charset="-122"/>
              </a:rPr>
              <a:t>bug</a:t>
            </a:r>
            <a:r>
              <a:rPr kumimoji="1" lang="zh-CN" altLang="en-US" sz="2800" dirty="0">
                <a:latin typeface="PingFang SC" panose="020B0400000000000000" pitchFamily="34" charset="-122"/>
                <a:ea typeface="PingFang SC" panose="020B0400000000000000" pitchFamily="34" charset="-122"/>
              </a:rPr>
              <a:t>很多，后期我们采用</a:t>
            </a:r>
            <a:r>
              <a:rPr kumimoji="1" lang="en-US" altLang="zh-CN" sz="2800" dirty="0" err="1">
                <a:latin typeface="PingFang SC" panose="020B0400000000000000" pitchFamily="34" charset="-122"/>
                <a:ea typeface="PingFang SC" panose="020B0400000000000000" pitchFamily="34" charset="-122"/>
              </a:rPr>
              <a:t>Xcode</a:t>
            </a:r>
            <a:r>
              <a:rPr kumimoji="1" lang="zh-CN" altLang="en-US" sz="2800" dirty="0">
                <a:latin typeface="PingFang SC" panose="020B0400000000000000" pitchFamily="34" charset="-122"/>
                <a:ea typeface="PingFang SC" panose="020B0400000000000000" pitchFamily="34" charset="-122"/>
              </a:rPr>
              <a:t>进行开发。</a:t>
            </a:r>
            <a:endParaRPr lang="en-US" altLang="zh-CN" sz="2800" dirty="0">
              <a:latin typeface="PingFang SC" panose="020B0400000000000000" pitchFamily="34" charset="-122"/>
              <a:ea typeface="PingFang SC" panose="020B0400000000000000" pitchFamily="34" charset="-122"/>
            </a:endParaRPr>
          </a:p>
        </p:txBody>
      </p:sp>
      <p:pic>
        <p:nvPicPr>
          <p:cNvPr id="4" name="图片 3"/>
          <p:cNvPicPr>
            <a:picLocks noChangeAspect="1"/>
          </p:cNvPicPr>
          <p:nvPr/>
        </p:nvPicPr>
        <p:blipFill>
          <a:blip r:embed="rId2"/>
          <a:stretch>
            <a:fillRect/>
          </a:stretch>
        </p:blipFill>
        <p:spPr>
          <a:xfrm>
            <a:off x="7424531" y="1260613"/>
            <a:ext cx="1371600" cy="1447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zh-CN" dirty="0">
                <a:latin typeface="Hiragino Sans GB W3" panose="020B0300000000000000" pitchFamily="34" charset="-128"/>
                <a:ea typeface="Hiragino Sans GB W3" panose="020B0300000000000000" pitchFamily="34" charset="-128"/>
              </a:rPr>
              <a:t>开发工具与技术</a:t>
            </a:r>
            <a:endParaRPr kumimoji="1" lang="zh-CN" altLang="en-US" dirty="0"/>
          </a:p>
        </p:txBody>
      </p:sp>
      <p:sp>
        <p:nvSpPr>
          <p:cNvPr id="3" name="内容占位符 2"/>
          <p:cNvSpPr>
            <a:spLocks noGrp="1"/>
          </p:cNvSpPr>
          <p:nvPr>
            <p:ph idx="1"/>
          </p:nvPr>
        </p:nvSpPr>
        <p:spPr/>
        <p:txBody>
          <a:bodyPr>
            <a:normAutofit fontScale="92500"/>
          </a:bodyPr>
          <a:lstStyle/>
          <a:p>
            <a:r>
              <a:rPr kumimoji="1" lang="en-US" altLang="zh-CN" sz="2800" b="1" dirty="0" err="1">
                <a:latin typeface="PingFang SC" panose="020B0400000000000000" pitchFamily="34" charset="-122"/>
                <a:ea typeface="PingFang SC" panose="020B0400000000000000" pitchFamily="34" charset="-122"/>
              </a:rPr>
              <a:t>Xcode</a:t>
            </a:r>
            <a:r>
              <a:rPr kumimoji="1" lang="zh-CN" altLang="en-US" sz="2800" b="1" dirty="0">
                <a:latin typeface="PingFang SC" panose="020B0400000000000000" pitchFamily="34" charset="-122"/>
                <a:ea typeface="PingFang SC" panose="020B0400000000000000" pitchFamily="34" charset="-122"/>
              </a:rPr>
              <a:t> </a:t>
            </a:r>
            <a:r>
              <a:rPr kumimoji="1" lang="en-US" altLang="zh-CN" sz="2800" b="1" dirty="0">
                <a:latin typeface="PingFang SC" panose="020B0400000000000000" pitchFamily="34" charset="-122"/>
                <a:ea typeface="PingFang SC" panose="020B0400000000000000" pitchFamily="34" charset="-122"/>
              </a:rPr>
              <a:t>IDE</a:t>
            </a:r>
            <a:r>
              <a:rPr kumimoji="1" lang="zh-CN" altLang="en-US" sz="2800" b="1" dirty="0">
                <a:latin typeface="PingFang SC" panose="020B0400000000000000" pitchFamily="34" charset="-122"/>
                <a:ea typeface="PingFang SC" panose="020B0400000000000000" pitchFamily="34" charset="-122"/>
              </a:rPr>
              <a:t>工具</a:t>
            </a:r>
            <a:endParaRPr kumimoji="1" lang="en-US" altLang="zh-CN" sz="2800" b="1" dirty="0">
              <a:latin typeface="PingFang SC" panose="020B0400000000000000" pitchFamily="34" charset="-122"/>
              <a:ea typeface="PingFang SC" panose="020B0400000000000000" pitchFamily="34" charset="-122"/>
            </a:endParaRPr>
          </a:p>
          <a:p>
            <a:r>
              <a:rPr lang="en-GB" altLang="zh-CN" sz="2800" dirty="0" err="1">
                <a:latin typeface="PingFang SC" panose="020B0400000000000000" pitchFamily="34" charset="-122"/>
                <a:ea typeface="PingFang SC" panose="020B0400000000000000" pitchFamily="34" charset="-122"/>
              </a:rPr>
              <a:t>Xcode</a:t>
            </a:r>
            <a:r>
              <a:rPr lang="en-GB" altLang="zh-CN" sz="2800" dirty="0">
                <a:latin typeface="PingFang SC" panose="020B0400000000000000" pitchFamily="34" charset="-122"/>
                <a:ea typeface="PingFang SC" panose="020B0400000000000000" pitchFamily="34" charset="-122"/>
              </a:rPr>
              <a:t> </a:t>
            </a:r>
            <a:r>
              <a:rPr lang="zh-CN" altLang="en-US" sz="2800" dirty="0">
                <a:latin typeface="PingFang SC" panose="020B0400000000000000" pitchFamily="34" charset="-122"/>
                <a:ea typeface="PingFang SC" panose="020B0400000000000000" pitchFamily="34" charset="-122"/>
              </a:rPr>
              <a:t>是运行在操作系统</a:t>
            </a:r>
            <a:r>
              <a:rPr lang="en-GB" altLang="zh-CN" sz="2800" dirty="0">
                <a:latin typeface="PingFang SC" panose="020B0400000000000000" pitchFamily="34" charset="-122"/>
                <a:ea typeface="PingFang SC" panose="020B0400000000000000" pitchFamily="34" charset="-122"/>
              </a:rPr>
              <a:t>Mac OS X</a:t>
            </a:r>
            <a:r>
              <a:rPr lang="zh-CN" altLang="en-US" sz="2800" dirty="0">
                <a:latin typeface="PingFang SC" panose="020B0400000000000000" pitchFamily="34" charset="-122"/>
                <a:ea typeface="PingFang SC" panose="020B0400000000000000" pitchFamily="34" charset="-122"/>
              </a:rPr>
              <a:t>上的集成开发工具（</a:t>
            </a:r>
            <a:r>
              <a:rPr lang="en-GB" altLang="zh-CN" sz="2800" dirty="0">
                <a:latin typeface="PingFang SC" panose="020B0400000000000000" pitchFamily="34" charset="-122"/>
                <a:ea typeface="PingFang SC" panose="020B0400000000000000" pitchFamily="34" charset="-122"/>
              </a:rPr>
              <a:t>IDE</a:t>
            </a:r>
            <a:r>
              <a:rPr lang="zh-CN" altLang="en-GB" sz="2800" dirty="0">
                <a:latin typeface="PingFang SC" panose="020B0400000000000000" pitchFamily="34" charset="-122"/>
                <a:ea typeface="PingFang SC" panose="020B0400000000000000" pitchFamily="34" charset="-122"/>
              </a:rPr>
              <a:t>），</a:t>
            </a:r>
            <a:r>
              <a:rPr lang="zh-CN" altLang="en-US" sz="2800" dirty="0">
                <a:latin typeface="PingFang SC" panose="020B0400000000000000" pitchFamily="34" charset="-122"/>
                <a:ea typeface="PingFang SC" panose="020B0400000000000000" pitchFamily="34" charset="-122"/>
              </a:rPr>
              <a:t>由</a:t>
            </a:r>
            <a:r>
              <a:rPr lang="en-GB" altLang="zh-CN" sz="2800" dirty="0">
                <a:latin typeface="PingFang SC" panose="020B0400000000000000" pitchFamily="34" charset="-122"/>
                <a:ea typeface="PingFang SC" panose="020B0400000000000000" pitchFamily="34" charset="-122"/>
              </a:rPr>
              <a:t>Apple Inc</a:t>
            </a:r>
            <a:r>
              <a:rPr lang="zh-CN" altLang="en-US" sz="2800" dirty="0">
                <a:latin typeface="PingFang SC" panose="020B0400000000000000" pitchFamily="34" charset="-122"/>
                <a:ea typeface="PingFang SC" panose="020B0400000000000000" pitchFamily="34" charset="-122"/>
              </a:rPr>
              <a:t>开发。</a:t>
            </a:r>
            <a:r>
              <a:rPr lang="en-GB" altLang="zh-CN" sz="2800" dirty="0" err="1">
                <a:latin typeface="PingFang SC" panose="020B0400000000000000" pitchFamily="34" charset="-122"/>
                <a:ea typeface="PingFang SC" panose="020B0400000000000000" pitchFamily="34" charset="-122"/>
              </a:rPr>
              <a:t>Xcode</a:t>
            </a:r>
            <a:r>
              <a:rPr lang="zh-CN" altLang="en-US" sz="2800" dirty="0">
                <a:latin typeface="PingFang SC" panose="020B0400000000000000" pitchFamily="34" charset="-122"/>
                <a:ea typeface="PingFang SC" panose="020B0400000000000000" pitchFamily="34" charset="-122"/>
              </a:rPr>
              <a:t>是开发 </a:t>
            </a:r>
            <a:r>
              <a:rPr lang="en-GB" altLang="zh-CN" sz="2800" dirty="0">
                <a:latin typeface="PingFang SC" panose="020B0400000000000000" pitchFamily="34" charset="-122"/>
                <a:ea typeface="PingFang SC" panose="020B0400000000000000" pitchFamily="34" charset="-122"/>
              </a:rPr>
              <a:t>Mac</a:t>
            </a:r>
            <a:r>
              <a:rPr lang="zh-CN" altLang="en-US" sz="2800" dirty="0">
                <a:latin typeface="PingFang SC" panose="020B0400000000000000" pitchFamily="34" charset="-122"/>
                <a:ea typeface="PingFang SC" panose="020B0400000000000000" pitchFamily="34" charset="-122"/>
              </a:rPr>
              <a:t> </a:t>
            </a:r>
            <a:r>
              <a:rPr lang="en-GB" altLang="zh-CN" sz="2800" dirty="0">
                <a:latin typeface="PingFang SC" panose="020B0400000000000000" pitchFamily="34" charset="-122"/>
                <a:ea typeface="PingFang SC" panose="020B0400000000000000" pitchFamily="34" charset="-122"/>
              </a:rPr>
              <a:t>OS </a:t>
            </a:r>
            <a:r>
              <a:rPr lang="zh-CN" altLang="en-US" sz="2800" dirty="0">
                <a:latin typeface="PingFang SC" panose="020B0400000000000000" pitchFamily="34" charset="-122"/>
                <a:ea typeface="PingFang SC" panose="020B0400000000000000" pitchFamily="34" charset="-122"/>
              </a:rPr>
              <a:t>和 </a:t>
            </a:r>
            <a:r>
              <a:rPr lang="en-GB" altLang="zh-CN" sz="2800" dirty="0">
                <a:latin typeface="PingFang SC" panose="020B0400000000000000" pitchFamily="34" charset="-122"/>
                <a:ea typeface="PingFang SC" panose="020B0400000000000000" pitchFamily="34" charset="-122"/>
              </a:rPr>
              <a:t>iOS </a:t>
            </a:r>
            <a:r>
              <a:rPr lang="zh-CN" altLang="en-US" sz="2800" dirty="0">
                <a:latin typeface="PingFang SC" panose="020B0400000000000000" pitchFamily="34" charset="-122"/>
                <a:ea typeface="PingFang SC" panose="020B0400000000000000" pitchFamily="34" charset="-122"/>
              </a:rPr>
              <a:t>应用程序的最快捷的方式。</a:t>
            </a:r>
            <a:r>
              <a:rPr lang="en-GB" altLang="zh-CN" sz="2800" dirty="0" err="1">
                <a:latin typeface="PingFang SC" panose="020B0400000000000000" pitchFamily="34" charset="-122"/>
                <a:ea typeface="PingFang SC" panose="020B0400000000000000" pitchFamily="34" charset="-122"/>
              </a:rPr>
              <a:t>Xcode</a:t>
            </a:r>
            <a:r>
              <a:rPr lang="en-GB" altLang="zh-CN" sz="2800" dirty="0">
                <a:latin typeface="PingFang SC" panose="020B0400000000000000" pitchFamily="34" charset="-122"/>
                <a:ea typeface="PingFang SC" panose="020B0400000000000000" pitchFamily="34" charset="-122"/>
              </a:rPr>
              <a:t> </a:t>
            </a:r>
            <a:r>
              <a:rPr lang="zh-CN" altLang="en-US" sz="2800" dirty="0">
                <a:latin typeface="PingFang SC" panose="020B0400000000000000" pitchFamily="34" charset="-122"/>
                <a:ea typeface="PingFang SC" panose="020B0400000000000000" pitchFamily="34" charset="-122"/>
              </a:rPr>
              <a:t>具有统一的用户界面设计，编码、测试、调试都在一个简单的窗口内完成。</a:t>
            </a:r>
            <a:endParaRPr lang="en-US" altLang="zh-CN" sz="2800" dirty="0">
              <a:latin typeface="PingFang SC" panose="020B0400000000000000" pitchFamily="34" charset="-122"/>
              <a:ea typeface="PingFang SC" panose="020B0400000000000000" pitchFamily="34" charset="-122"/>
            </a:endParaRPr>
          </a:p>
          <a:p>
            <a:r>
              <a:rPr lang="en-US" altLang="zh-CN" sz="2800" dirty="0" err="1">
                <a:latin typeface="PingFang SC" panose="020B0400000000000000" pitchFamily="34" charset="-122"/>
                <a:ea typeface="PingFang SC" panose="020B0400000000000000" pitchFamily="34" charset="-122"/>
              </a:rPr>
              <a:t>Xcode</a:t>
            </a:r>
            <a:r>
              <a:rPr lang="zh-CN" altLang="en-US" sz="2800" dirty="0">
                <a:latin typeface="PingFang SC" panose="020B0400000000000000" pitchFamily="34" charset="-122"/>
                <a:ea typeface="PingFang SC" panose="020B0400000000000000" pitchFamily="34" charset="-122"/>
              </a:rPr>
              <a:t>在</a:t>
            </a:r>
            <a:r>
              <a:rPr lang="en-US" altLang="zh-CN" sz="2800" dirty="0">
                <a:latin typeface="PingFang SC" panose="020B0400000000000000" pitchFamily="34" charset="-122"/>
                <a:ea typeface="PingFang SC" panose="020B0400000000000000" pitchFamily="34" charset="-122"/>
              </a:rPr>
              <a:t>Mac</a:t>
            </a:r>
            <a:r>
              <a:rPr lang="zh-CN" altLang="en-US" sz="2800" dirty="0">
                <a:latin typeface="PingFang SC" panose="020B0400000000000000" pitchFamily="34" charset="-122"/>
                <a:ea typeface="PingFang SC" panose="020B0400000000000000" pitchFamily="34" charset="-122"/>
              </a:rPr>
              <a:t>环境下几乎就像</a:t>
            </a:r>
            <a:r>
              <a:rPr lang="en-US" altLang="zh-CN" sz="2800" dirty="0">
                <a:latin typeface="PingFang SC" panose="020B0400000000000000" pitchFamily="34" charset="-122"/>
                <a:ea typeface="PingFang SC" panose="020B0400000000000000" pitchFamily="34" charset="-122"/>
              </a:rPr>
              <a:t>VS</a:t>
            </a:r>
            <a:r>
              <a:rPr lang="zh-CN" altLang="en-US" sz="2800" dirty="0">
                <a:latin typeface="PingFang SC" panose="020B0400000000000000" pitchFamily="34" charset="-122"/>
                <a:ea typeface="PingFang SC" panose="020B0400000000000000" pitchFamily="34" charset="-122"/>
              </a:rPr>
              <a:t>在</a:t>
            </a:r>
            <a:r>
              <a:rPr lang="en-US" altLang="zh-CN" sz="2800" dirty="0">
                <a:latin typeface="PingFang SC" panose="020B0400000000000000" pitchFamily="34" charset="-122"/>
                <a:ea typeface="PingFang SC" panose="020B0400000000000000" pitchFamily="34" charset="-122"/>
              </a:rPr>
              <a:t>Windows</a:t>
            </a:r>
            <a:r>
              <a:rPr lang="zh-CN" altLang="en-US" sz="2800" dirty="0">
                <a:latin typeface="PingFang SC" panose="020B0400000000000000" pitchFamily="34" charset="-122"/>
                <a:ea typeface="PingFang SC" panose="020B0400000000000000" pitchFamily="34" charset="-122"/>
              </a:rPr>
              <a:t>环境下一样好用。</a:t>
            </a:r>
            <a:br>
              <a:rPr lang="zh-CN" altLang="en-US" sz="2800" dirty="0">
                <a:latin typeface="PingFang SC" panose="020B0400000000000000" pitchFamily="34" charset="-122"/>
                <a:ea typeface="PingFang SC" panose="020B0400000000000000" pitchFamily="34" charset="-122"/>
              </a:rPr>
            </a:br>
            <a:endParaRPr lang="zh-CN" altLang="en-US" sz="2800" dirty="0">
              <a:latin typeface="PingFang SC" panose="020B0400000000000000" pitchFamily="34" charset="-122"/>
              <a:ea typeface="PingFang SC" panose="020B0400000000000000" pitchFamily="34" charset="-122"/>
            </a:endParaRPr>
          </a:p>
        </p:txBody>
      </p:sp>
      <p:pic>
        <p:nvPicPr>
          <p:cNvPr id="4098" name="Picture 2" descr="https://gss0.bdstatic.com/94o3dSag_xI4khGkpoWK1HF6hhy/baike/w%3D268%3Bg%3D0/sign=6b53c9cf0323dd542173a06ee932d4e3/562c11dfa9ec8a13c367e24bfd03918fa0ecc018.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9725" y="982132"/>
            <a:ext cx="2065867" cy="20658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zh-CN" dirty="0">
                <a:latin typeface="Hiragino Sans GB W3" panose="020B0300000000000000" pitchFamily="34" charset="-128"/>
                <a:ea typeface="Hiragino Sans GB W3" panose="020B0300000000000000" pitchFamily="34" charset="-128"/>
              </a:rPr>
              <a:t>开发工具与技术</a:t>
            </a:r>
            <a:endParaRPr kumimoji="1" lang="zh-CN" altLang="en-US" dirty="0"/>
          </a:p>
        </p:txBody>
      </p:sp>
      <p:sp>
        <p:nvSpPr>
          <p:cNvPr id="3" name="内容占位符 2"/>
          <p:cNvSpPr>
            <a:spLocks noGrp="1"/>
          </p:cNvSpPr>
          <p:nvPr>
            <p:ph idx="1"/>
          </p:nvPr>
        </p:nvSpPr>
        <p:spPr/>
        <p:txBody>
          <a:bodyPr>
            <a:normAutofit/>
          </a:bodyPr>
          <a:lstStyle/>
          <a:p>
            <a:r>
              <a:rPr kumimoji="1" lang="en-US" altLang="zh-CN" sz="2800" b="1" dirty="0" err="1">
                <a:latin typeface="PingFang SC" panose="020B0400000000000000" pitchFamily="34" charset="-122"/>
                <a:ea typeface="PingFang SC" panose="020B0400000000000000" pitchFamily="34" charset="-122"/>
              </a:rPr>
              <a:t>Yaml-cpp</a:t>
            </a:r>
            <a:r>
              <a:rPr kumimoji="1" lang="zh-CN" altLang="en-US" sz="2800" b="1" dirty="0">
                <a:latin typeface="PingFang SC" panose="020B0400000000000000" pitchFamily="34" charset="-122"/>
                <a:ea typeface="PingFang SC" panose="020B0400000000000000" pitchFamily="34" charset="-122"/>
              </a:rPr>
              <a:t>第三方库</a:t>
            </a:r>
            <a:endParaRPr kumimoji="1" lang="en-US" altLang="zh-CN" sz="2800" b="1" dirty="0">
              <a:latin typeface="PingFang SC" panose="020B0400000000000000" pitchFamily="34" charset="-122"/>
              <a:ea typeface="PingFang SC" panose="020B0400000000000000" pitchFamily="34" charset="-122"/>
            </a:endParaRPr>
          </a:p>
          <a:p>
            <a:r>
              <a:rPr lang="en-GB" altLang="zh-CN" sz="2800" dirty="0" err="1">
                <a:latin typeface="PingFang SC" panose="020B0400000000000000" pitchFamily="34" charset="-122"/>
                <a:ea typeface="PingFang SC" panose="020B0400000000000000" pitchFamily="34" charset="-122"/>
              </a:rPr>
              <a:t>yaml-cpp</a:t>
            </a:r>
            <a:r>
              <a:rPr lang="en-GB" altLang="zh-CN" sz="2800" dirty="0">
                <a:latin typeface="PingFang SC" panose="020B0400000000000000" pitchFamily="34" charset="-122"/>
                <a:ea typeface="PingFang SC" panose="020B0400000000000000" pitchFamily="34" charset="-122"/>
              </a:rPr>
              <a:t> is a YAML parser and emitter in C++ matching the YAML 1.2 spec.</a:t>
            </a:r>
          </a:p>
          <a:p>
            <a:r>
              <a:rPr kumimoji="1" lang="zh-CN" altLang="en-US" sz="2800" dirty="0">
                <a:latin typeface="PingFang SC" panose="020B0400000000000000" pitchFamily="34" charset="-122"/>
                <a:ea typeface="PingFang SC" panose="020B0400000000000000" pitchFamily="34" charset="-122"/>
              </a:rPr>
              <a:t>这个第三方的开源</a:t>
            </a:r>
            <a:r>
              <a:rPr kumimoji="1" lang="en-US" altLang="zh-CN" sz="2800" dirty="0">
                <a:latin typeface="PingFang SC" panose="020B0400000000000000" pitchFamily="34" charset="-122"/>
                <a:ea typeface="PingFang SC" panose="020B0400000000000000" pitchFamily="34" charset="-122"/>
              </a:rPr>
              <a:t>YAML</a:t>
            </a:r>
            <a:r>
              <a:rPr kumimoji="1" lang="zh-CN" altLang="en-US" sz="2800" dirty="0">
                <a:latin typeface="PingFang SC" panose="020B0400000000000000" pitchFamily="34" charset="-122"/>
                <a:ea typeface="PingFang SC" panose="020B0400000000000000" pitchFamily="34" charset="-122"/>
              </a:rPr>
              <a:t>库是非常轻量级的，并且支持了最新的</a:t>
            </a:r>
            <a:r>
              <a:rPr kumimoji="1" lang="en-US" altLang="zh-CN" sz="2800" dirty="0">
                <a:latin typeface="PingFang SC" panose="020B0400000000000000" pitchFamily="34" charset="-122"/>
                <a:ea typeface="PingFang SC" panose="020B0400000000000000" pitchFamily="34" charset="-122"/>
              </a:rPr>
              <a:t>YAML</a:t>
            </a:r>
            <a:r>
              <a:rPr kumimoji="1" lang="zh-CN" altLang="en-US" sz="2800" dirty="0">
                <a:latin typeface="PingFang SC" panose="020B0400000000000000" pitchFamily="34" charset="-122"/>
                <a:ea typeface="PingFang SC" panose="020B0400000000000000" pitchFamily="34" charset="-122"/>
              </a:rPr>
              <a:t>规范。</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zh-CN" dirty="0">
                <a:latin typeface="Hiragino Sans GB W3" panose="020B0300000000000000" pitchFamily="34" charset="-128"/>
                <a:ea typeface="Hiragino Sans GB W3" panose="020B0300000000000000" pitchFamily="34" charset="-128"/>
              </a:rPr>
              <a:t>开发工具与技术</a:t>
            </a:r>
            <a:endParaRPr kumimoji="1" lang="zh-CN" altLang="en-US" dirty="0"/>
          </a:p>
        </p:txBody>
      </p:sp>
      <p:sp>
        <p:nvSpPr>
          <p:cNvPr id="3" name="内容占位符 2"/>
          <p:cNvSpPr>
            <a:spLocks noGrp="1"/>
          </p:cNvSpPr>
          <p:nvPr>
            <p:ph idx="1"/>
          </p:nvPr>
        </p:nvSpPr>
        <p:spPr>
          <a:xfrm>
            <a:off x="1012136" y="2584173"/>
            <a:ext cx="10167728" cy="3591340"/>
          </a:xfrm>
        </p:spPr>
        <p:txBody>
          <a:bodyPr>
            <a:normAutofit fontScale="92500" lnSpcReduction="10000"/>
          </a:bodyPr>
          <a:lstStyle/>
          <a:p>
            <a:r>
              <a:rPr kumimoji="1" lang="en-US" altLang="zh-CN" b="1" dirty="0" err="1">
                <a:latin typeface="PingFang SC" panose="020B0400000000000000" pitchFamily="34" charset="-122"/>
                <a:ea typeface="PingFang SC" panose="020B0400000000000000" pitchFamily="34" charset="-122"/>
              </a:rPr>
              <a:t>Rapidjson</a:t>
            </a:r>
            <a:r>
              <a:rPr kumimoji="1" lang="zh-CN" altLang="en-US" b="1" dirty="0">
                <a:latin typeface="PingFang SC" panose="020B0400000000000000" pitchFamily="34" charset="-122"/>
                <a:ea typeface="PingFang SC" panose="020B0400000000000000" pitchFamily="34" charset="-122"/>
              </a:rPr>
              <a:t>第三方库</a:t>
            </a:r>
            <a:endParaRPr kumimoji="1" lang="en-US" altLang="zh-CN" b="1" dirty="0">
              <a:latin typeface="PingFang SC" panose="020B0400000000000000" pitchFamily="34" charset="-122"/>
              <a:ea typeface="PingFang SC" panose="020B0400000000000000" pitchFamily="34" charset="-122"/>
            </a:endParaRPr>
          </a:p>
          <a:p>
            <a:r>
              <a:rPr lang="en-GB" altLang="zh-CN" dirty="0" err="1">
                <a:latin typeface="PingFang SC" panose="020B0400000000000000" pitchFamily="34" charset="-122"/>
                <a:ea typeface="PingFang SC" panose="020B0400000000000000" pitchFamily="34" charset="-122"/>
              </a:rPr>
              <a:t>RapidJSON</a:t>
            </a:r>
            <a:r>
              <a:rPr lang="en-GB" altLang="zh-CN" dirty="0">
                <a:latin typeface="PingFang SC" panose="020B0400000000000000" pitchFamily="34" charset="-122"/>
                <a:ea typeface="PingFang SC" panose="020B0400000000000000" pitchFamily="34" charset="-122"/>
              </a:rPr>
              <a:t> </a:t>
            </a:r>
            <a:r>
              <a:rPr lang="zh-CN" altLang="en-US" dirty="0">
                <a:latin typeface="PingFang SC" panose="020B0400000000000000" pitchFamily="34" charset="-122"/>
                <a:ea typeface="PingFang SC" panose="020B0400000000000000" pitchFamily="34" charset="-122"/>
              </a:rPr>
              <a:t>是一个 </a:t>
            </a:r>
            <a:r>
              <a:rPr lang="en-GB" altLang="zh-CN" dirty="0">
                <a:latin typeface="PingFang SC" panose="020B0400000000000000" pitchFamily="34" charset="-122"/>
                <a:ea typeface="PingFang SC" panose="020B0400000000000000" pitchFamily="34" charset="-122"/>
              </a:rPr>
              <a:t>C++ </a:t>
            </a:r>
            <a:r>
              <a:rPr lang="zh-CN" altLang="en-US" dirty="0">
                <a:latin typeface="PingFang SC" panose="020B0400000000000000" pitchFamily="34" charset="-122"/>
                <a:ea typeface="PingFang SC" panose="020B0400000000000000" pitchFamily="34" charset="-122"/>
              </a:rPr>
              <a:t>的 </a:t>
            </a:r>
            <a:r>
              <a:rPr lang="en-GB" altLang="zh-CN" dirty="0">
                <a:latin typeface="PingFang SC" panose="020B0400000000000000" pitchFamily="34" charset="-122"/>
                <a:ea typeface="PingFang SC" panose="020B0400000000000000" pitchFamily="34" charset="-122"/>
              </a:rPr>
              <a:t>JSON </a:t>
            </a:r>
            <a:r>
              <a:rPr lang="zh-CN" altLang="en-US" dirty="0">
                <a:latin typeface="PingFang SC" panose="020B0400000000000000" pitchFamily="34" charset="-122"/>
                <a:ea typeface="PingFang SC" panose="020B0400000000000000" pitchFamily="34" charset="-122"/>
              </a:rPr>
              <a:t>解析器及生成器。它的灵感来自 </a:t>
            </a:r>
            <a:r>
              <a:rPr lang="en-GB" altLang="zh-CN" dirty="0">
                <a:latin typeface="PingFang SC" panose="020B0400000000000000" pitchFamily="34" charset="-122"/>
                <a:ea typeface="PingFang SC" panose="020B0400000000000000" pitchFamily="34" charset="-122"/>
              </a:rPr>
              <a:t>RapidXml</a:t>
            </a:r>
            <a:r>
              <a:rPr lang="zh-CN" altLang="en-GB" dirty="0">
                <a:latin typeface="PingFang SC" panose="020B0400000000000000" pitchFamily="34" charset="-122"/>
                <a:ea typeface="PingFang SC" panose="020B0400000000000000" pitchFamily="34" charset="-122"/>
              </a:rPr>
              <a:t>。</a:t>
            </a:r>
          </a:p>
          <a:p>
            <a:r>
              <a:rPr lang="en-GB" altLang="zh-CN" dirty="0" err="1">
                <a:latin typeface="PingFang SC" panose="020B0400000000000000" pitchFamily="34" charset="-122"/>
                <a:ea typeface="PingFang SC" panose="020B0400000000000000" pitchFamily="34" charset="-122"/>
              </a:rPr>
              <a:t>RapidJSON</a:t>
            </a:r>
            <a:r>
              <a:rPr lang="en-GB" altLang="zh-CN" dirty="0">
                <a:latin typeface="PingFang SC" panose="020B0400000000000000" pitchFamily="34" charset="-122"/>
                <a:ea typeface="PingFang SC" panose="020B0400000000000000" pitchFamily="34" charset="-122"/>
              </a:rPr>
              <a:t> </a:t>
            </a:r>
            <a:r>
              <a:rPr lang="zh-CN" altLang="en-US" dirty="0">
                <a:latin typeface="PingFang SC" panose="020B0400000000000000" pitchFamily="34" charset="-122"/>
                <a:ea typeface="PingFang SC" panose="020B0400000000000000" pitchFamily="34" charset="-122"/>
              </a:rPr>
              <a:t>小而全。它同时支持 </a:t>
            </a:r>
            <a:r>
              <a:rPr lang="en-GB" altLang="zh-CN" dirty="0">
                <a:latin typeface="PingFang SC" panose="020B0400000000000000" pitchFamily="34" charset="-122"/>
                <a:ea typeface="PingFang SC" panose="020B0400000000000000" pitchFamily="34" charset="-122"/>
              </a:rPr>
              <a:t>SAX </a:t>
            </a:r>
            <a:r>
              <a:rPr lang="zh-CN" altLang="en-US" dirty="0">
                <a:latin typeface="PingFang SC" panose="020B0400000000000000" pitchFamily="34" charset="-122"/>
                <a:ea typeface="PingFang SC" panose="020B0400000000000000" pitchFamily="34" charset="-122"/>
              </a:rPr>
              <a:t>和 </a:t>
            </a:r>
            <a:r>
              <a:rPr lang="en-GB" altLang="zh-CN" dirty="0">
                <a:latin typeface="PingFang SC" panose="020B0400000000000000" pitchFamily="34" charset="-122"/>
                <a:ea typeface="PingFang SC" panose="020B0400000000000000" pitchFamily="34" charset="-122"/>
              </a:rPr>
              <a:t>DOM </a:t>
            </a:r>
            <a:r>
              <a:rPr lang="zh-CN" altLang="en-US" dirty="0">
                <a:latin typeface="PingFang SC" panose="020B0400000000000000" pitchFamily="34" charset="-122"/>
                <a:ea typeface="PingFang SC" panose="020B0400000000000000" pitchFamily="34" charset="-122"/>
              </a:rPr>
              <a:t>风格的 </a:t>
            </a:r>
            <a:r>
              <a:rPr lang="en-GB" altLang="zh-CN" dirty="0">
                <a:latin typeface="PingFang SC" panose="020B0400000000000000" pitchFamily="34" charset="-122"/>
                <a:ea typeface="PingFang SC" panose="020B0400000000000000" pitchFamily="34" charset="-122"/>
              </a:rPr>
              <a:t>API</a:t>
            </a:r>
            <a:r>
              <a:rPr lang="zh-CN" altLang="en-GB" dirty="0">
                <a:latin typeface="PingFang SC" panose="020B0400000000000000" pitchFamily="34" charset="-122"/>
                <a:ea typeface="PingFang SC" panose="020B0400000000000000" pitchFamily="34" charset="-122"/>
              </a:rPr>
              <a:t>。</a:t>
            </a:r>
            <a:r>
              <a:rPr lang="en-GB" altLang="zh-CN" dirty="0">
                <a:latin typeface="PingFang SC" panose="020B0400000000000000" pitchFamily="34" charset="-122"/>
                <a:ea typeface="PingFang SC" panose="020B0400000000000000" pitchFamily="34" charset="-122"/>
              </a:rPr>
              <a:t>SAX </a:t>
            </a:r>
            <a:r>
              <a:rPr lang="zh-CN" altLang="en-US" dirty="0">
                <a:latin typeface="PingFang SC" panose="020B0400000000000000" pitchFamily="34" charset="-122"/>
                <a:ea typeface="PingFang SC" panose="020B0400000000000000" pitchFamily="34" charset="-122"/>
              </a:rPr>
              <a:t>解析器只有约 </a:t>
            </a:r>
            <a:r>
              <a:rPr lang="en-US" altLang="zh-CN" dirty="0">
                <a:latin typeface="PingFang SC" panose="020B0400000000000000" pitchFamily="34" charset="-122"/>
                <a:ea typeface="PingFang SC" panose="020B0400000000000000" pitchFamily="34" charset="-122"/>
              </a:rPr>
              <a:t>500 </a:t>
            </a:r>
            <a:r>
              <a:rPr lang="zh-CN" altLang="en-US" dirty="0">
                <a:latin typeface="PingFang SC" panose="020B0400000000000000" pitchFamily="34" charset="-122"/>
                <a:ea typeface="PingFang SC" panose="020B0400000000000000" pitchFamily="34" charset="-122"/>
              </a:rPr>
              <a:t>行代码。</a:t>
            </a:r>
          </a:p>
          <a:p>
            <a:r>
              <a:rPr lang="en-GB" altLang="zh-CN" dirty="0" err="1">
                <a:latin typeface="PingFang SC" panose="020B0400000000000000" pitchFamily="34" charset="-122"/>
                <a:ea typeface="PingFang SC" panose="020B0400000000000000" pitchFamily="34" charset="-122"/>
              </a:rPr>
              <a:t>RapidJSON</a:t>
            </a:r>
            <a:r>
              <a:rPr lang="en-GB" altLang="zh-CN" dirty="0">
                <a:latin typeface="PingFang SC" panose="020B0400000000000000" pitchFamily="34" charset="-122"/>
                <a:ea typeface="PingFang SC" panose="020B0400000000000000" pitchFamily="34" charset="-122"/>
              </a:rPr>
              <a:t> </a:t>
            </a:r>
            <a:r>
              <a:rPr lang="zh-CN" altLang="en-US" dirty="0">
                <a:latin typeface="PingFang SC" panose="020B0400000000000000" pitchFamily="34" charset="-122"/>
                <a:ea typeface="PingFang SC" panose="020B0400000000000000" pitchFamily="34" charset="-122"/>
              </a:rPr>
              <a:t>快。它的性能可与 </a:t>
            </a:r>
            <a:r>
              <a:rPr lang="en-GB" altLang="zh-CN" dirty="0" err="1">
                <a:latin typeface="PingFang SC" panose="020B0400000000000000" pitchFamily="34" charset="-122"/>
                <a:ea typeface="PingFang SC" panose="020B0400000000000000" pitchFamily="34" charset="-122"/>
              </a:rPr>
              <a:t>strlen</a:t>
            </a:r>
            <a:r>
              <a:rPr lang="en-GB" altLang="zh-CN" dirty="0">
                <a:latin typeface="PingFang SC" panose="020B0400000000000000" pitchFamily="34" charset="-122"/>
                <a:ea typeface="PingFang SC" panose="020B0400000000000000" pitchFamily="34" charset="-122"/>
              </a:rPr>
              <a:t>() </a:t>
            </a:r>
            <a:r>
              <a:rPr lang="zh-CN" altLang="en-US" dirty="0">
                <a:latin typeface="PingFang SC" panose="020B0400000000000000" pitchFamily="34" charset="-122"/>
                <a:ea typeface="PingFang SC" panose="020B0400000000000000" pitchFamily="34" charset="-122"/>
              </a:rPr>
              <a:t>相比。可支持 </a:t>
            </a:r>
            <a:r>
              <a:rPr lang="en-GB" altLang="zh-CN" dirty="0">
                <a:latin typeface="PingFang SC" panose="020B0400000000000000" pitchFamily="34" charset="-122"/>
                <a:ea typeface="PingFang SC" panose="020B0400000000000000" pitchFamily="34" charset="-122"/>
              </a:rPr>
              <a:t>SSE2/SSE4.2 </a:t>
            </a:r>
            <a:r>
              <a:rPr lang="zh-CN" altLang="en-US" dirty="0">
                <a:latin typeface="PingFang SC" panose="020B0400000000000000" pitchFamily="34" charset="-122"/>
                <a:ea typeface="PingFang SC" panose="020B0400000000000000" pitchFamily="34" charset="-122"/>
              </a:rPr>
              <a:t>加速。</a:t>
            </a:r>
          </a:p>
          <a:p>
            <a:r>
              <a:rPr lang="en-GB" altLang="zh-CN" dirty="0" err="1">
                <a:latin typeface="PingFang SC" panose="020B0400000000000000" pitchFamily="34" charset="-122"/>
                <a:ea typeface="PingFang SC" panose="020B0400000000000000" pitchFamily="34" charset="-122"/>
              </a:rPr>
              <a:t>RapidJSON</a:t>
            </a:r>
            <a:r>
              <a:rPr lang="en-GB" altLang="zh-CN" dirty="0">
                <a:latin typeface="PingFang SC" panose="020B0400000000000000" pitchFamily="34" charset="-122"/>
                <a:ea typeface="PingFang SC" panose="020B0400000000000000" pitchFamily="34" charset="-122"/>
              </a:rPr>
              <a:t> </a:t>
            </a:r>
            <a:r>
              <a:rPr lang="zh-CN" altLang="en-US" dirty="0">
                <a:latin typeface="PingFang SC" panose="020B0400000000000000" pitchFamily="34" charset="-122"/>
                <a:ea typeface="PingFang SC" panose="020B0400000000000000" pitchFamily="34" charset="-122"/>
              </a:rPr>
              <a:t>独立。它不依赖于 </a:t>
            </a:r>
            <a:r>
              <a:rPr lang="en-GB" altLang="zh-CN" dirty="0">
                <a:latin typeface="PingFang SC" panose="020B0400000000000000" pitchFamily="34" charset="-122"/>
                <a:ea typeface="PingFang SC" panose="020B0400000000000000" pitchFamily="34" charset="-122"/>
              </a:rPr>
              <a:t>BOOST </a:t>
            </a:r>
            <a:r>
              <a:rPr lang="zh-CN" altLang="en-US" dirty="0">
                <a:latin typeface="PingFang SC" panose="020B0400000000000000" pitchFamily="34" charset="-122"/>
                <a:ea typeface="PingFang SC" panose="020B0400000000000000" pitchFamily="34" charset="-122"/>
              </a:rPr>
              <a:t>等外部库。它甚至不依赖于 </a:t>
            </a:r>
            <a:r>
              <a:rPr lang="en-GB" altLang="zh-CN" dirty="0">
                <a:latin typeface="PingFang SC" panose="020B0400000000000000" pitchFamily="34" charset="-122"/>
                <a:ea typeface="PingFang SC" panose="020B0400000000000000" pitchFamily="34" charset="-122"/>
              </a:rPr>
              <a:t>STL</a:t>
            </a:r>
            <a:r>
              <a:rPr lang="zh-CN" altLang="en-GB" dirty="0">
                <a:latin typeface="PingFang SC" panose="020B0400000000000000" pitchFamily="34" charset="-122"/>
                <a:ea typeface="PingFang SC" panose="020B0400000000000000" pitchFamily="34" charset="-122"/>
              </a:rPr>
              <a:t>。</a:t>
            </a:r>
          </a:p>
          <a:p>
            <a:r>
              <a:rPr lang="en-GB" altLang="zh-CN" dirty="0" err="1">
                <a:latin typeface="PingFang SC" panose="020B0400000000000000" pitchFamily="34" charset="-122"/>
                <a:ea typeface="PingFang SC" panose="020B0400000000000000" pitchFamily="34" charset="-122"/>
              </a:rPr>
              <a:t>RapidJSON</a:t>
            </a:r>
            <a:r>
              <a:rPr lang="en-GB" altLang="zh-CN" dirty="0">
                <a:latin typeface="PingFang SC" panose="020B0400000000000000" pitchFamily="34" charset="-122"/>
                <a:ea typeface="PingFang SC" panose="020B0400000000000000" pitchFamily="34" charset="-122"/>
              </a:rPr>
              <a:t> </a:t>
            </a:r>
            <a:r>
              <a:rPr lang="zh-CN" altLang="en-US" dirty="0">
                <a:latin typeface="PingFang SC" panose="020B0400000000000000" pitchFamily="34" charset="-122"/>
                <a:ea typeface="PingFang SC" panose="020B0400000000000000" pitchFamily="34" charset="-122"/>
              </a:rPr>
              <a:t>对内存友好。在大部分 </a:t>
            </a:r>
            <a:r>
              <a:rPr lang="en-US" altLang="zh-CN" dirty="0">
                <a:latin typeface="PingFang SC" panose="020B0400000000000000" pitchFamily="34" charset="-122"/>
                <a:ea typeface="PingFang SC" panose="020B0400000000000000" pitchFamily="34" charset="-122"/>
              </a:rPr>
              <a:t>32/64 </a:t>
            </a:r>
            <a:r>
              <a:rPr lang="zh-CN" altLang="en-US" dirty="0">
                <a:latin typeface="PingFang SC" panose="020B0400000000000000" pitchFamily="34" charset="-122"/>
                <a:ea typeface="PingFang SC" panose="020B0400000000000000" pitchFamily="34" charset="-122"/>
              </a:rPr>
              <a:t>位机器上，每个 </a:t>
            </a:r>
            <a:r>
              <a:rPr lang="en-GB" altLang="zh-CN" dirty="0">
                <a:latin typeface="PingFang SC" panose="020B0400000000000000" pitchFamily="34" charset="-122"/>
                <a:ea typeface="PingFang SC" panose="020B0400000000000000" pitchFamily="34" charset="-122"/>
              </a:rPr>
              <a:t>JSON </a:t>
            </a:r>
            <a:r>
              <a:rPr lang="zh-CN" altLang="en-US" dirty="0">
                <a:latin typeface="PingFang SC" panose="020B0400000000000000" pitchFamily="34" charset="-122"/>
                <a:ea typeface="PingFang SC" panose="020B0400000000000000" pitchFamily="34" charset="-122"/>
              </a:rPr>
              <a:t>值只占 </a:t>
            </a:r>
            <a:r>
              <a:rPr lang="en-US" altLang="zh-CN" dirty="0">
                <a:latin typeface="PingFang SC" panose="020B0400000000000000" pitchFamily="34" charset="-122"/>
                <a:ea typeface="PingFang SC" panose="020B0400000000000000" pitchFamily="34" charset="-122"/>
              </a:rPr>
              <a:t>16 </a:t>
            </a:r>
            <a:r>
              <a:rPr lang="zh-CN" altLang="en-US" dirty="0">
                <a:latin typeface="PingFang SC" panose="020B0400000000000000" pitchFamily="34" charset="-122"/>
                <a:ea typeface="PingFang SC" panose="020B0400000000000000" pitchFamily="34" charset="-122"/>
              </a:rPr>
              <a:t>字节（除字符串外）。它预设使用一个快速的内存分配器，令分析器可以紧凑地分配内存。</a:t>
            </a:r>
          </a:p>
        </p:txBody>
      </p:sp>
      <p:pic>
        <p:nvPicPr>
          <p:cNvPr id="4" name="图片 3"/>
          <p:cNvPicPr>
            <a:picLocks noChangeAspect="1"/>
          </p:cNvPicPr>
          <p:nvPr/>
        </p:nvPicPr>
        <p:blipFill>
          <a:blip r:embed="rId2"/>
          <a:stretch>
            <a:fillRect/>
          </a:stretch>
        </p:blipFill>
        <p:spPr>
          <a:xfrm>
            <a:off x="5779328" y="1732715"/>
            <a:ext cx="4093542" cy="8514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zh-CN" dirty="0">
                <a:latin typeface="Hiragino Sans GB W3" panose="020B0300000000000000" pitchFamily="34" charset="-128"/>
                <a:ea typeface="Hiragino Sans GB W3" panose="020B0300000000000000" pitchFamily="34" charset="-128"/>
              </a:rPr>
              <a:t>开发工具与技术</a:t>
            </a:r>
            <a:endParaRPr kumimoji="1" lang="zh-CN" altLang="en-US" dirty="0"/>
          </a:p>
        </p:txBody>
      </p:sp>
      <p:sp>
        <p:nvSpPr>
          <p:cNvPr id="3" name="内容占位符 2"/>
          <p:cNvSpPr>
            <a:spLocks noGrp="1"/>
          </p:cNvSpPr>
          <p:nvPr>
            <p:ph idx="1"/>
          </p:nvPr>
        </p:nvSpPr>
        <p:spPr>
          <a:xfrm>
            <a:off x="1295401" y="2556932"/>
            <a:ext cx="9601196" cy="3552320"/>
          </a:xfrm>
        </p:spPr>
        <p:txBody>
          <a:bodyPr>
            <a:normAutofit lnSpcReduction="10000"/>
          </a:bodyPr>
          <a:lstStyle/>
          <a:p>
            <a:pPr lvl="0"/>
            <a:r>
              <a:rPr lang="zh-CN" altLang="zh-CN" sz="2800" b="1" dirty="0">
                <a:latin typeface="PingFang SC" panose="020B0400000000000000" pitchFamily="34" charset="-122"/>
                <a:ea typeface="PingFang SC" panose="020B0400000000000000" pitchFamily="34" charset="-122"/>
              </a:rPr>
              <a:t>网络接口设计语言及框架</a:t>
            </a:r>
          </a:p>
          <a:p>
            <a:r>
              <a:rPr lang="zh-CN" altLang="zh-CN" sz="2800" dirty="0">
                <a:latin typeface="PingFang SC" panose="020B0400000000000000" pitchFamily="34" charset="-122"/>
                <a:ea typeface="PingFang SC" panose="020B0400000000000000" pitchFamily="34" charset="-122"/>
              </a:rPr>
              <a:t>网络部分采用</a:t>
            </a:r>
            <a:r>
              <a:rPr lang="en-US" altLang="zh-CN" sz="2800" dirty="0">
                <a:latin typeface="PingFang SC" panose="020B0400000000000000" pitchFamily="34" charset="-122"/>
                <a:ea typeface="PingFang SC" panose="020B0400000000000000" pitchFamily="34" charset="-122"/>
              </a:rPr>
              <a:t>C++</a:t>
            </a:r>
            <a:r>
              <a:rPr lang="zh-CN" altLang="zh-CN" sz="2800" dirty="0">
                <a:latin typeface="PingFang SC" panose="020B0400000000000000" pitchFamily="34" charset="-122"/>
                <a:ea typeface="PingFang SC" panose="020B0400000000000000" pitchFamily="34" charset="-122"/>
              </a:rPr>
              <a:t>语言实现的</a:t>
            </a:r>
            <a:r>
              <a:rPr lang="en-US" altLang="zh-CN" sz="2800" dirty="0">
                <a:latin typeface="PingFang SC" panose="020B0400000000000000" pitchFamily="34" charset="-122"/>
                <a:ea typeface="PingFang SC" panose="020B0400000000000000" pitchFamily="34" charset="-122"/>
              </a:rPr>
              <a:t>WebSocket</a:t>
            </a:r>
            <a:r>
              <a:rPr lang="zh-CN" altLang="zh-CN" sz="2800" dirty="0">
                <a:latin typeface="PingFang SC" panose="020B0400000000000000" pitchFamily="34" charset="-122"/>
                <a:ea typeface="PingFang SC" panose="020B0400000000000000" pitchFamily="34" charset="-122"/>
              </a:rPr>
              <a:t>接口与玩家策略进行通讯。</a:t>
            </a:r>
            <a:r>
              <a:rPr lang="en-US" altLang="zh-CN" sz="2800" dirty="0">
                <a:latin typeface="PingFang SC" panose="020B0400000000000000" pitchFamily="34" charset="-122"/>
                <a:ea typeface="PingFang SC" panose="020B0400000000000000" pitchFamily="34" charset="-122"/>
              </a:rPr>
              <a:t>WebSocket</a:t>
            </a:r>
            <a:r>
              <a:rPr lang="zh-CN" altLang="zh-CN" sz="2800" dirty="0">
                <a:latin typeface="PingFang SC" panose="020B0400000000000000" pitchFamily="34" charset="-122"/>
                <a:ea typeface="PingFang SC" panose="020B0400000000000000" pitchFamily="34" charset="-122"/>
              </a:rPr>
              <a:t>是一种在单个</a:t>
            </a:r>
            <a:r>
              <a:rPr lang="en-US" altLang="zh-CN" sz="2800" dirty="0">
                <a:latin typeface="PingFang SC" panose="020B0400000000000000" pitchFamily="34" charset="-122"/>
                <a:ea typeface="PingFang SC" panose="020B0400000000000000" pitchFamily="34" charset="-122"/>
              </a:rPr>
              <a:t>TCP</a:t>
            </a:r>
            <a:r>
              <a:rPr lang="zh-CN" altLang="zh-CN" sz="2800" dirty="0">
                <a:latin typeface="PingFang SC" panose="020B0400000000000000" pitchFamily="34" charset="-122"/>
                <a:ea typeface="PingFang SC" panose="020B0400000000000000" pitchFamily="34" charset="-122"/>
              </a:rPr>
              <a:t>连接上进行全双工通讯的协议，使服务端和客户端之间的数据交换变得简单，允许服务端向客户端主动推送数据。在</a:t>
            </a:r>
            <a:r>
              <a:rPr lang="en-US" altLang="zh-CN" sz="2800" dirty="0">
                <a:latin typeface="PingFang SC" panose="020B0400000000000000" pitchFamily="34" charset="-122"/>
                <a:ea typeface="PingFang SC" panose="020B0400000000000000" pitchFamily="34" charset="-122"/>
              </a:rPr>
              <a:t>WebSocket</a:t>
            </a:r>
            <a:r>
              <a:rPr lang="zh-CN" altLang="zh-CN" sz="2800" dirty="0">
                <a:latin typeface="PingFang SC" panose="020B0400000000000000" pitchFamily="34" charset="-122"/>
                <a:ea typeface="PingFang SC" panose="020B0400000000000000" pitchFamily="34" charset="-122"/>
              </a:rPr>
              <a:t>中，服务端和客户端只需要一次握手两者就可以维持持久性的连接，并进行双向数据传输，符合与策略进行实时通讯的设计需求。</a:t>
            </a:r>
          </a:p>
          <a:p>
            <a:endParaRPr kumimoji="1"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zh-CN" dirty="0">
                <a:latin typeface="Hiragino Sans GB W3" panose="020B0300000000000000" pitchFamily="34" charset="-128"/>
                <a:ea typeface="Hiragino Sans GB W3" panose="020B0300000000000000" pitchFamily="34" charset="-128"/>
              </a:rPr>
              <a:t>开发工具与技术</a:t>
            </a:r>
            <a:endParaRPr kumimoji="1" lang="zh-CN" altLang="en-US" dirty="0"/>
          </a:p>
        </p:txBody>
      </p:sp>
      <p:sp>
        <p:nvSpPr>
          <p:cNvPr id="3" name="内容占位符 2"/>
          <p:cNvSpPr>
            <a:spLocks noGrp="1"/>
          </p:cNvSpPr>
          <p:nvPr>
            <p:ph idx="1"/>
          </p:nvPr>
        </p:nvSpPr>
        <p:spPr/>
        <p:txBody>
          <a:bodyPr>
            <a:normAutofit lnSpcReduction="10000"/>
          </a:bodyPr>
          <a:lstStyle/>
          <a:p>
            <a:r>
              <a:rPr kumimoji="1" lang="en-US" altLang="zh-CN" sz="2800" b="1" dirty="0">
                <a:latin typeface="PingFang SC" panose="020B0400000000000000" pitchFamily="34" charset="-122"/>
                <a:ea typeface="PingFang SC" panose="020B0400000000000000" pitchFamily="34" charset="-122"/>
              </a:rPr>
              <a:t>RabbitMQ</a:t>
            </a:r>
            <a:r>
              <a:rPr kumimoji="1" lang="zh-CN" altLang="en-US" sz="2800" b="1" dirty="0">
                <a:latin typeface="PingFang SC" panose="020B0400000000000000" pitchFamily="34" charset="-122"/>
                <a:ea typeface="PingFang SC" panose="020B0400000000000000" pitchFamily="34" charset="-122"/>
              </a:rPr>
              <a:t>中间件与</a:t>
            </a:r>
            <a:r>
              <a:rPr kumimoji="1" lang="en-US" altLang="zh-CN" sz="2800" b="1" dirty="0">
                <a:latin typeface="PingFang SC" panose="020B0400000000000000" pitchFamily="34" charset="-122"/>
                <a:ea typeface="PingFang SC" panose="020B0400000000000000" pitchFamily="34" charset="-122"/>
              </a:rPr>
              <a:t>RabbitMQ-C</a:t>
            </a:r>
            <a:r>
              <a:rPr kumimoji="1" lang="zh-CN" altLang="en-US" sz="2800" b="1" dirty="0">
                <a:latin typeface="PingFang SC" panose="020B0400000000000000" pitchFamily="34" charset="-122"/>
                <a:ea typeface="PingFang SC" panose="020B0400000000000000" pitchFamily="34" charset="-122"/>
              </a:rPr>
              <a:t> 第三方库</a:t>
            </a:r>
            <a:endParaRPr kumimoji="1" lang="en-US" altLang="zh-CN" sz="2800" b="1" dirty="0">
              <a:latin typeface="PingFang SC" panose="020B0400000000000000" pitchFamily="34" charset="-122"/>
              <a:ea typeface="PingFang SC" panose="020B0400000000000000" pitchFamily="34" charset="-122"/>
            </a:endParaRPr>
          </a:p>
          <a:p>
            <a:r>
              <a:rPr lang="en-GB" altLang="zh-CN" sz="2800" dirty="0">
                <a:latin typeface="PingFang SC" panose="020B0400000000000000" pitchFamily="34" charset="-122"/>
                <a:ea typeface="PingFang SC" panose="020B0400000000000000" pitchFamily="34" charset="-122"/>
              </a:rPr>
              <a:t>RabbitMQ</a:t>
            </a:r>
            <a:r>
              <a:rPr lang="zh-CN" altLang="en-US" sz="2800" dirty="0">
                <a:latin typeface="PingFang SC" panose="020B0400000000000000" pitchFamily="34" charset="-122"/>
                <a:ea typeface="PingFang SC" panose="020B0400000000000000" pitchFamily="34" charset="-122"/>
              </a:rPr>
              <a:t>是实现了高级消息队列协议（</a:t>
            </a:r>
            <a:r>
              <a:rPr lang="en-GB" altLang="zh-CN" sz="2800" dirty="0">
                <a:latin typeface="PingFang SC" panose="020B0400000000000000" pitchFamily="34" charset="-122"/>
                <a:ea typeface="PingFang SC" panose="020B0400000000000000" pitchFamily="34" charset="-122"/>
              </a:rPr>
              <a:t>AMQP</a:t>
            </a:r>
            <a:r>
              <a:rPr lang="zh-CN" altLang="en-GB" sz="2800" dirty="0">
                <a:latin typeface="PingFang SC" panose="020B0400000000000000" pitchFamily="34" charset="-122"/>
                <a:ea typeface="PingFang SC" panose="020B0400000000000000" pitchFamily="34" charset="-122"/>
              </a:rPr>
              <a:t>）</a:t>
            </a:r>
            <a:r>
              <a:rPr lang="zh-CN" altLang="en-US" sz="2800" dirty="0">
                <a:latin typeface="PingFang SC" panose="020B0400000000000000" pitchFamily="34" charset="-122"/>
                <a:ea typeface="PingFang SC" panose="020B0400000000000000" pitchFamily="34" charset="-122"/>
              </a:rPr>
              <a:t>的开源消息代理软件（亦称面向消息的中间件）。</a:t>
            </a:r>
            <a:r>
              <a:rPr lang="en-GB" altLang="zh-CN" sz="2800" dirty="0">
                <a:latin typeface="PingFang SC" panose="020B0400000000000000" pitchFamily="34" charset="-122"/>
                <a:ea typeface="PingFang SC" panose="020B0400000000000000" pitchFamily="34" charset="-122"/>
              </a:rPr>
              <a:t>RabbitMQ</a:t>
            </a:r>
            <a:r>
              <a:rPr lang="zh-CN" altLang="en-US" sz="2800" dirty="0">
                <a:latin typeface="PingFang SC" panose="020B0400000000000000" pitchFamily="34" charset="-122"/>
                <a:ea typeface="PingFang SC" panose="020B0400000000000000" pitchFamily="34" charset="-122"/>
              </a:rPr>
              <a:t>服务器是用</a:t>
            </a:r>
            <a:r>
              <a:rPr lang="en-GB" altLang="zh-CN" sz="2800" dirty="0">
                <a:latin typeface="PingFang SC" panose="020B0400000000000000" pitchFamily="34" charset="-122"/>
                <a:ea typeface="PingFang SC" panose="020B0400000000000000" pitchFamily="34" charset="-122"/>
              </a:rPr>
              <a:t>Erlang</a:t>
            </a:r>
            <a:r>
              <a:rPr lang="zh-CN" altLang="en-US" sz="2800" dirty="0">
                <a:latin typeface="PingFang SC" panose="020B0400000000000000" pitchFamily="34" charset="-122"/>
                <a:ea typeface="PingFang SC" panose="020B0400000000000000" pitchFamily="34" charset="-122"/>
              </a:rPr>
              <a:t>语言编写的，而集群和故障转移是构建在开放电信平台框架上的。所有主要的编程语言均有与代理接口通讯的客户端库。</a:t>
            </a:r>
            <a:endParaRPr lang="en-US" altLang="zh-CN" sz="2800" dirty="0">
              <a:latin typeface="PingFang SC" panose="020B0400000000000000" pitchFamily="34" charset="-122"/>
              <a:ea typeface="PingFang SC" panose="020B0400000000000000" pitchFamily="34" charset="-122"/>
            </a:endParaRPr>
          </a:p>
          <a:p>
            <a:r>
              <a:rPr kumimoji="1" lang="en-US" altLang="zh-CN" sz="2800" dirty="0">
                <a:latin typeface="PingFang SC" panose="020B0400000000000000" pitchFamily="34" charset="-122"/>
                <a:ea typeface="PingFang SC" panose="020B0400000000000000" pitchFamily="34" charset="-122"/>
              </a:rPr>
              <a:t>RabbitMQ-C</a:t>
            </a:r>
            <a:r>
              <a:rPr kumimoji="1" lang="zh-CN" altLang="en-US" sz="2800" dirty="0">
                <a:latin typeface="PingFang SC" panose="020B0400000000000000" pitchFamily="34" charset="-122"/>
                <a:ea typeface="PingFang SC" panose="020B0400000000000000" pitchFamily="34" charset="-122"/>
              </a:rPr>
              <a:t>是通过</a:t>
            </a:r>
            <a:r>
              <a:rPr kumimoji="1" lang="en-US" altLang="zh-CN" sz="2800" dirty="0">
                <a:latin typeface="PingFang SC" panose="020B0400000000000000" pitchFamily="34" charset="-122"/>
                <a:ea typeface="PingFang SC" panose="020B0400000000000000" pitchFamily="34" charset="-122"/>
              </a:rPr>
              <a:t>C</a:t>
            </a:r>
            <a:r>
              <a:rPr kumimoji="1" lang="zh-CN" altLang="en-US" sz="2800" dirty="0">
                <a:latin typeface="PingFang SC" panose="020B0400000000000000" pitchFamily="34" charset="-122"/>
                <a:ea typeface="PingFang SC" panose="020B0400000000000000" pitchFamily="34" charset="-122"/>
              </a:rPr>
              <a:t>对</a:t>
            </a:r>
            <a:r>
              <a:rPr kumimoji="1" lang="en-US" altLang="zh-CN" sz="2800" dirty="0">
                <a:latin typeface="PingFang SC" panose="020B0400000000000000" pitchFamily="34" charset="-122"/>
                <a:ea typeface="PingFang SC" panose="020B0400000000000000" pitchFamily="34" charset="-122"/>
              </a:rPr>
              <a:t>RabbitMQ</a:t>
            </a:r>
            <a:r>
              <a:rPr kumimoji="1" lang="zh-CN" altLang="en-US" sz="2800" dirty="0">
                <a:latin typeface="PingFang SC" panose="020B0400000000000000" pitchFamily="34" charset="-122"/>
                <a:ea typeface="PingFang SC" panose="020B0400000000000000" pitchFamily="34" charset="-122"/>
              </a:rPr>
              <a:t>进行操作的开源</a:t>
            </a:r>
            <a:r>
              <a:rPr kumimoji="1" lang="en-US" altLang="zh-CN" sz="2800" dirty="0">
                <a:latin typeface="PingFang SC" panose="020B0400000000000000" pitchFamily="34" charset="-122"/>
                <a:ea typeface="PingFang SC" panose="020B0400000000000000" pitchFamily="34" charset="-122"/>
              </a:rPr>
              <a:t>SDK</a:t>
            </a:r>
            <a:r>
              <a:rPr kumimoji="1" lang="zh-CN" altLang="en-US" sz="2800" dirty="0">
                <a:latin typeface="PingFang SC" panose="020B0400000000000000" pitchFamily="34" charset="-122"/>
                <a:ea typeface="PingFang SC" panose="020B0400000000000000" pitchFamily="34" charset="-122"/>
              </a:rPr>
              <a:t>。</a:t>
            </a:r>
          </a:p>
        </p:txBody>
      </p:sp>
      <p:pic>
        <p:nvPicPr>
          <p:cNvPr id="5" name="图片 4"/>
          <p:cNvPicPr>
            <a:picLocks noChangeAspect="1"/>
          </p:cNvPicPr>
          <p:nvPr/>
        </p:nvPicPr>
        <p:blipFill>
          <a:blip r:embed="rId2"/>
          <a:stretch>
            <a:fillRect/>
          </a:stretch>
        </p:blipFill>
        <p:spPr>
          <a:xfrm>
            <a:off x="6095999" y="1833888"/>
            <a:ext cx="3329608" cy="5875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kumimoji="1" lang="zh-CN" altLang="en-US" dirty="0">
                <a:latin typeface="Hiragino Sans GB W3" panose="020B0300000000000000" pitchFamily="34" charset="-128"/>
                <a:ea typeface="Hiragino Sans GB W3" panose="020B0300000000000000" pitchFamily="34" charset="-128"/>
              </a:rPr>
              <a:t>成员分工</a:t>
            </a:r>
          </a:p>
        </p:txBody>
      </p:sp>
      <p:sp>
        <p:nvSpPr>
          <p:cNvPr id="3" name="内容占位符 2"/>
          <p:cNvSpPr>
            <a:spLocks noGrp="1"/>
          </p:cNvSpPr>
          <p:nvPr>
            <p:ph idx="1"/>
          </p:nvPr>
        </p:nvSpPr>
        <p:spPr/>
        <p:txBody>
          <a:bodyPr>
            <a:normAutofit/>
          </a:bodyPr>
          <a:lstStyle/>
          <a:p>
            <a:r>
              <a:rPr lang="zh-CN" altLang="zh-CN" sz="2800" b="1" dirty="0">
                <a:latin typeface="PingFang SC" panose="020B0400000000000000" pitchFamily="34" charset="-122"/>
                <a:ea typeface="PingFang SC" panose="020B0400000000000000" pitchFamily="34" charset="-122"/>
              </a:rPr>
              <a:t>郭江龙</a:t>
            </a:r>
          </a:p>
          <a:p>
            <a:r>
              <a:rPr lang="zh-CN" altLang="zh-CN" sz="2800" dirty="0">
                <a:latin typeface="PingFang SC" panose="020B0400000000000000" pitchFamily="34" charset="-122"/>
                <a:ea typeface="PingFang SC" panose="020B0400000000000000" pitchFamily="34" charset="-122"/>
              </a:rPr>
              <a:t>主策略层</a:t>
            </a:r>
            <a:r>
              <a:rPr lang="en-US" altLang="zh-CN" sz="2800" dirty="0">
                <a:latin typeface="PingFang SC" panose="020B0400000000000000" pitchFamily="34" charset="-122"/>
                <a:ea typeface="PingFang SC" panose="020B0400000000000000" pitchFamily="34" charset="-122"/>
              </a:rPr>
              <a:t> 90%</a:t>
            </a:r>
            <a:r>
              <a:rPr lang="zh-CN" altLang="zh-CN" sz="2800" dirty="0">
                <a:latin typeface="PingFang SC" panose="020B0400000000000000" pitchFamily="34" charset="-122"/>
                <a:ea typeface="PingFang SC" panose="020B0400000000000000" pitchFamily="34" charset="-122"/>
              </a:rPr>
              <a:t>，</a:t>
            </a:r>
            <a:r>
              <a:rPr lang="en-US" altLang="zh-CN" sz="2800" dirty="0">
                <a:latin typeface="PingFang SC" panose="020B0400000000000000" pitchFamily="34" charset="-122"/>
                <a:ea typeface="PingFang SC" panose="020B0400000000000000" pitchFamily="34" charset="-122"/>
              </a:rPr>
              <a:t>UI</a:t>
            </a:r>
            <a:r>
              <a:rPr lang="zh-CN" altLang="zh-CN" sz="2800" dirty="0">
                <a:latin typeface="PingFang SC" panose="020B0400000000000000" pitchFamily="34" charset="-122"/>
                <a:ea typeface="PingFang SC" panose="020B0400000000000000" pitchFamily="34" charset="-122"/>
              </a:rPr>
              <a:t>界面层</a:t>
            </a:r>
            <a:r>
              <a:rPr lang="en-US" altLang="zh-CN" sz="2800" dirty="0">
                <a:latin typeface="PingFang SC" panose="020B0400000000000000" pitchFamily="34" charset="-122"/>
                <a:ea typeface="PingFang SC" panose="020B0400000000000000" pitchFamily="34" charset="-122"/>
              </a:rPr>
              <a:t>40%</a:t>
            </a:r>
            <a:r>
              <a:rPr lang="zh-CN" altLang="zh-CN" sz="2800" dirty="0">
                <a:latin typeface="PingFang SC" panose="020B0400000000000000" pitchFamily="34" charset="-122"/>
                <a:ea typeface="PingFang SC" panose="020B0400000000000000" pitchFamily="34" charset="-122"/>
              </a:rPr>
              <a:t>，网络服务层</a:t>
            </a:r>
            <a:r>
              <a:rPr lang="en-US" altLang="zh-CN" sz="2800" dirty="0">
                <a:latin typeface="PingFang SC" panose="020B0400000000000000" pitchFamily="34" charset="-122"/>
                <a:ea typeface="PingFang SC" panose="020B0400000000000000" pitchFamily="34" charset="-122"/>
              </a:rPr>
              <a:t>20%</a:t>
            </a:r>
            <a:r>
              <a:rPr lang="zh-CN" altLang="en-US" sz="2800" dirty="0">
                <a:latin typeface="PingFang SC" panose="020B0400000000000000" pitchFamily="34" charset="-122"/>
                <a:ea typeface="PingFang SC" panose="020B0400000000000000" pitchFamily="34" charset="-122"/>
              </a:rPr>
              <a:t>。</a:t>
            </a:r>
            <a:endParaRPr lang="zh-CN" altLang="zh-CN" sz="2800" dirty="0">
              <a:latin typeface="PingFang SC" panose="020B0400000000000000" pitchFamily="34" charset="-122"/>
              <a:ea typeface="PingFang SC" panose="020B0400000000000000" pitchFamily="34" charset="-122"/>
            </a:endParaRPr>
          </a:p>
          <a:p>
            <a:endParaRPr lang="zh-CN" altLang="zh-CN" sz="2800" dirty="0">
              <a:latin typeface="PingFang SC" panose="020B0400000000000000" pitchFamily="34" charset="-122"/>
              <a:ea typeface="PingFang SC" panose="020B0400000000000000" pitchFamily="34" charset="-122"/>
            </a:endParaRPr>
          </a:p>
          <a:p>
            <a:r>
              <a:rPr lang="zh-CN" altLang="zh-CN" sz="2800" b="1" dirty="0">
                <a:latin typeface="PingFang SC" panose="020B0400000000000000" pitchFamily="34" charset="-122"/>
                <a:ea typeface="PingFang SC" panose="020B0400000000000000" pitchFamily="34" charset="-122"/>
              </a:rPr>
              <a:t>张赓鑫</a:t>
            </a:r>
          </a:p>
          <a:p>
            <a:r>
              <a:rPr lang="zh-CN" altLang="zh-CN" sz="2800" dirty="0">
                <a:latin typeface="PingFang SC" panose="020B0400000000000000" pitchFamily="34" charset="-122"/>
                <a:ea typeface="PingFang SC" panose="020B0400000000000000" pitchFamily="34" charset="-122"/>
              </a:rPr>
              <a:t>主策略层</a:t>
            </a:r>
            <a:r>
              <a:rPr lang="en-US" altLang="zh-CN" sz="2800" dirty="0">
                <a:latin typeface="PingFang SC" panose="020B0400000000000000" pitchFamily="34" charset="-122"/>
                <a:ea typeface="PingFang SC" panose="020B0400000000000000" pitchFamily="34" charset="-122"/>
              </a:rPr>
              <a:t> 10%</a:t>
            </a:r>
            <a:r>
              <a:rPr lang="zh-CN" altLang="zh-CN" sz="2800" dirty="0">
                <a:latin typeface="PingFang SC" panose="020B0400000000000000" pitchFamily="34" charset="-122"/>
                <a:ea typeface="PingFang SC" panose="020B0400000000000000" pitchFamily="34" charset="-122"/>
              </a:rPr>
              <a:t>，</a:t>
            </a:r>
            <a:r>
              <a:rPr lang="en-US" altLang="zh-CN" sz="2800" dirty="0">
                <a:latin typeface="PingFang SC" panose="020B0400000000000000" pitchFamily="34" charset="-122"/>
                <a:ea typeface="PingFang SC" panose="020B0400000000000000" pitchFamily="34" charset="-122"/>
              </a:rPr>
              <a:t>UI</a:t>
            </a:r>
            <a:r>
              <a:rPr lang="zh-CN" altLang="zh-CN" sz="2800" dirty="0">
                <a:latin typeface="PingFang SC" panose="020B0400000000000000" pitchFamily="34" charset="-122"/>
                <a:ea typeface="PingFang SC" panose="020B0400000000000000" pitchFamily="34" charset="-122"/>
              </a:rPr>
              <a:t>界面层</a:t>
            </a:r>
            <a:r>
              <a:rPr lang="en-US" altLang="zh-CN" sz="2800" dirty="0">
                <a:latin typeface="PingFang SC" panose="020B0400000000000000" pitchFamily="34" charset="-122"/>
                <a:ea typeface="PingFang SC" panose="020B0400000000000000" pitchFamily="34" charset="-122"/>
              </a:rPr>
              <a:t>60%</a:t>
            </a:r>
            <a:r>
              <a:rPr lang="zh-CN" altLang="zh-CN" sz="2800" dirty="0">
                <a:latin typeface="PingFang SC" panose="020B0400000000000000" pitchFamily="34" charset="-122"/>
                <a:ea typeface="PingFang SC" panose="020B0400000000000000" pitchFamily="34" charset="-122"/>
              </a:rPr>
              <a:t>，网络服务层</a:t>
            </a:r>
            <a:r>
              <a:rPr lang="en-US" altLang="zh-CN" sz="2800" dirty="0">
                <a:latin typeface="PingFang SC" panose="020B0400000000000000" pitchFamily="34" charset="-122"/>
                <a:ea typeface="PingFang SC" panose="020B0400000000000000" pitchFamily="34" charset="-122"/>
              </a:rPr>
              <a:t>80%</a:t>
            </a:r>
            <a:r>
              <a:rPr lang="zh-CN" altLang="en-US" sz="2800" dirty="0">
                <a:latin typeface="PingFang SC" panose="020B0400000000000000" pitchFamily="34" charset="-122"/>
                <a:ea typeface="PingFang SC" panose="020B0400000000000000" pitchFamily="34" charset="-122"/>
              </a:rPr>
              <a:t>。</a:t>
            </a:r>
            <a:endParaRPr lang="zh-CN" altLang="zh-CN" sz="2800" dirty="0">
              <a:latin typeface="PingFang SC" panose="020B0400000000000000" pitchFamily="34" charset="-122"/>
              <a:ea typeface="PingFang SC" panose="020B0400000000000000" pitchFamily="34" charset="-122"/>
            </a:endParaRPr>
          </a:p>
          <a:p>
            <a:endParaRPr kumimoji="1"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zh-CN" dirty="0">
                <a:latin typeface="Hiragino Sans GB W3" panose="020B0300000000000000" pitchFamily="34" charset="-128"/>
                <a:ea typeface="Hiragino Sans GB W3" panose="020B0300000000000000" pitchFamily="34" charset="-128"/>
              </a:rPr>
              <a:t>开发工具与技术</a:t>
            </a:r>
            <a:endParaRPr kumimoji="1" lang="zh-CN" altLang="en-US" dirty="0"/>
          </a:p>
        </p:txBody>
      </p:sp>
      <p:sp>
        <p:nvSpPr>
          <p:cNvPr id="3" name="内容占位符 2"/>
          <p:cNvSpPr>
            <a:spLocks noGrp="1"/>
          </p:cNvSpPr>
          <p:nvPr>
            <p:ph idx="1"/>
          </p:nvPr>
        </p:nvSpPr>
        <p:spPr>
          <a:xfrm>
            <a:off x="689113" y="2556932"/>
            <a:ext cx="10641496" cy="3552320"/>
          </a:xfrm>
        </p:spPr>
        <p:txBody>
          <a:bodyPr>
            <a:normAutofit fontScale="77500" lnSpcReduction="20000"/>
          </a:bodyPr>
          <a:lstStyle/>
          <a:p>
            <a:r>
              <a:rPr kumimoji="1" lang="en-US" altLang="zh-CN" sz="3300" dirty="0" err="1">
                <a:latin typeface="PingFang SC" panose="020B0400000000000000" pitchFamily="34" charset="-122"/>
                <a:ea typeface="PingFang SC" panose="020B0400000000000000" pitchFamily="34" charset="-122"/>
              </a:rPr>
              <a:t>Websocketpp</a:t>
            </a:r>
            <a:r>
              <a:rPr kumimoji="1" lang="zh-CN" altLang="en-US" sz="3300" dirty="0">
                <a:latin typeface="PingFang SC" panose="020B0400000000000000" pitchFamily="34" charset="-122"/>
                <a:ea typeface="PingFang SC" panose="020B0400000000000000" pitchFamily="34" charset="-122"/>
              </a:rPr>
              <a:t> </a:t>
            </a:r>
            <a:r>
              <a:rPr kumimoji="1" lang="en-US" altLang="zh-CN" sz="3300" dirty="0">
                <a:latin typeface="PingFang SC" panose="020B0400000000000000" pitchFamily="34" charset="-122"/>
                <a:ea typeface="PingFang SC" panose="020B0400000000000000" pitchFamily="34" charset="-122"/>
              </a:rPr>
              <a:t>/ </a:t>
            </a:r>
            <a:r>
              <a:rPr kumimoji="1" lang="en-US" altLang="zh-CN" sz="3300" dirty="0" err="1">
                <a:latin typeface="PingFang SC" panose="020B0400000000000000" pitchFamily="34" charset="-122"/>
                <a:ea typeface="PingFang SC" panose="020B0400000000000000" pitchFamily="34" charset="-122"/>
              </a:rPr>
              <a:t>Websocket</a:t>
            </a:r>
            <a:r>
              <a:rPr kumimoji="1" lang="en-US" altLang="zh-CN" sz="3300" dirty="0">
                <a:latin typeface="PingFang SC" panose="020B0400000000000000" pitchFamily="34" charset="-122"/>
                <a:ea typeface="PingFang SC" panose="020B0400000000000000" pitchFamily="34" charset="-122"/>
              </a:rPr>
              <a:t>++</a:t>
            </a:r>
            <a:r>
              <a:rPr kumimoji="1" lang="zh-CN" altLang="en-US" sz="3300" dirty="0">
                <a:latin typeface="PingFang SC" panose="020B0400000000000000" pitchFamily="34" charset="-122"/>
                <a:ea typeface="PingFang SC" panose="020B0400000000000000" pitchFamily="34" charset="-122"/>
              </a:rPr>
              <a:t>第三方库和</a:t>
            </a:r>
            <a:r>
              <a:rPr kumimoji="1" lang="en-US" altLang="zh-CN" sz="3300" dirty="0">
                <a:latin typeface="PingFang SC" panose="020B0400000000000000" pitchFamily="34" charset="-122"/>
                <a:ea typeface="PingFang SC" panose="020B0400000000000000" pitchFamily="34" charset="-122"/>
              </a:rPr>
              <a:t>Boost</a:t>
            </a:r>
            <a:r>
              <a:rPr kumimoji="1" lang="zh-CN" altLang="en-US" sz="3300" dirty="0">
                <a:latin typeface="PingFang SC" panose="020B0400000000000000" pitchFamily="34" charset="-122"/>
                <a:ea typeface="PingFang SC" panose="020B0400000000000000" pitchFamily="34" charset="-122"/>
              </a:rPr>
              <a:t> 第三方库</a:t>
            </a:r>
            <a:endParaRPr kumimoji="1" lang="en-US" altLang="zh-CN" sz="3300" dirty="0">
              <a:latin typeface="PingFang SC" panose="020B0400000000000000" pitchFamily="34" charset="-122"/>
              <a:ea typeface="PingFang SC" panose="020B0400000000000000" pitchFamily="34" charset="-122"/>
            </a:endParaRPr>
          </a:p>
          <a:p>
            <a:r>
              <a:rPr lang="en-GB" altLang="zh-CN" sz="3300" dirty="0">
                <a:latin typeface="PingFang SC" panose="020B0400000000000000" pitchFamily="34" charset="-122"/>
                <a:ea typeface="PingFang SC" panose="020B0400000000000000" pitchFamily="34" charset="-122"/>
              </a:rPr>
              <a:t>WebSocket++ is a C++ library that can be used to implement WebSocket functionality. The goals of the project are to provide a WebSocket implementation that is portable, flexible, lightweight, low level, and high performance.</a:t>
            </a:r>
            <a:br>
              <a:rPr lang="en-GB" altLang="zh-CN" sz="3300" dirty="0"/>
            </a:br>
            <a:r>
              <a:rPr lang="en-GB" altLang="zh-CN" sz="3300" dirty="0">
                <a:latin typeface="PingFang SC" panose="020B0400000000000000" pitchFamily="34" charset="-122"/>
                <a:ea typeface="PingFang SC" panose="020B0400000000000000" pitchFamily="34" charset="-122"/>
              </a:rPr>
              <a:t>Boost provides free peer-reviewed portable C++ source libraries.</a:t>
            </a:r>
            <a:r>
              <a:rPr lang="zh-CN" altLang="en-US" sz="3300" dirty="0">
                <a:latin typeface="PingFang SC" panose="020B0400000000000000" pitchFamily="34" charset="-122"/>
                <a:ea typeface="PingFang SC" panose="020B0400000000000000" pitchFamily="34" charset="-122"/>
              </a:rPr>
              <a:t> </a:t>
            </a:r>
            <a:r>
              <a:rPr lang="en-GB" altLang="zh-CN" sz="3300" dirty="0">
                <a:latin typeface="PingFang SC" panose="020B0400000000000000" pitchFamily="34" charset="-122"/>
                <a:ea typeface="PingFang SC" panose="020B0400000000000000" pitchFamily="34" charset="-122"/>
              </a:rPr>
              <a:t>We emphasize libraries that work well with the C++ Standard Library. Boost libraries are intended to be widely useful, and usable across a broad spectrum of applications. The Boost license encourages both commercial and non-commercial use.</a:t>
            </a:r>
          </a:p>
          <a:p>
            <a:endParaRPr kumimoji="1" lang="zh-CN" altLang="en-US" dirty="0">
              <a:latin typeface="PingFang SC" panose="020B0400000000000000" pitchFamily="34" charset="-122"/>
              <a:ea typeface="PingFang SC" panose="020B0400000000000000" pitchFamily="34" charset="-122"/>
            </a:endParaRPr>
          </a:p>
        </p:txBody>
      </p:sp>
      <p:pic>
        <p:nvPicPr>
          <p:cNvPr id="6" name="图片 5"/>
          <p:cNvPicPr>
            <a:picLocks noChangeAspect="1"/>
          </p:cNvPicPr>
          <p:nvPr/>
        </p:nvPicPr>
        <p:blipFill>
          <a:blip r:embed="rId2"/>
          <a:stretch>
            <a:fillRect/>
          </a:stretch>
        </p:blipFill>
        <p:spPr>
          <a:xfrm>
            <a:off x="6095999" y="1170515"/>
            <a:ext cx="3327400" cy="9271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zh-CN" dirty="0">
                <a:latin typeface="Hiragino Sans GB W3" panose="020B0300000000000000" pitchFamily="34" charset="-128"/>
                <a:ea typeface="Hiragino Sans GB W3" panose="020B0300000000000000" pitchFamily="34" charset="-128"/>
              </a:rPr>
              <a:t>开发工具与技术</a:t>
            </a:r>
            <a:endParaRPr kumimoji="1" lang="zh-CN" altLang="en-US" dirty="0"/>
          </a:p>
        </p:txBody>
      </p:sp>
      <p:sp>
        <p:nvSpPr>
          <p:cNvPr id="3" name="内容占位符 2"/>
          <p:cNvSpPr>
            <a:spLocks noGrp="1"/>
          </p:cNvSpPr>
          <p:nvPr>
            <p:ph idx="1"/>
          </p:nvPr>
        </p:nvSpPr>
        <p:spPr/>
        <p:txBody>
          <a:bodyPr>
            <a:normAutofit/>
          </a:bodyPr>
          <a:lstStyle/>
          <a:p>
            <a:pPr lvl="0"/>
            <a:r>
              <a:rPr lang="zh-CN" altLang="zh-CN" sz="2800" b="1" dirty="0">
                <a:latin typeface="PingFang SC" panose="020B0400000000000000" pitchFamily="34" charset="-122"/>
                <a:ea typeface="PingFang SC" panose="020B0400000000000000" pitchFamily="34" charset="-122"/>
              </a:rPr>
              <a:t>预定义</a:t>
            </a:r>
            <a:r>
              <a:rPr lang="en-US" altLang="zh-CN" sz="2800" b="1" dirty="0">
                <a:latin typeface="PingFang SC" panose="020B0400000000000000" pitchFamily="34" charset="-122"/>
                <a:ea typeface="PingFang SC" panose="020B0400000000000000" pitchFamily="34" charset="-122"/>
              </a:rPr>
              <a:t>AI</a:t>
            </a:r>
            <a:r>
              <a:rPr lang="zh-CN" altLang="zh-CN" sz="2800" b="1" dirty="0">
                <a:latin typeface="PingFang SC" panose="020B0400000000000000" pitchFamily="34" charset="-122"/>
                <a:ea typeface="PingFang SC" panose="020B0400000000000000" pitchFamily="34" charset="-122"/>
              </a:rPr>
              <a:t>设计语言及框架</a:t>
            </a:r>
          </a:p>
          <a:p>
            <a:r>
              <a:rPr lang="zh-CN" altLang="zh-CN" sz="2800" dirty="0">
                <a:latin typeface="PingFang SC" panose="020B0400000000000000" pitchFamily="34" charset="-122"/>
                <a:ea typeface="PingFang SC" panose="020B0400000000000000" pitchFamily="34" charset="-122"/>
              </a:rPr>
              <a:t>预定义</a:t>
            </a:r>
            <a:r>
              <a:rPr lang="en-US" altLang="zh-CN" sz="2800" dirty="0">
                <a:latin typeface="PingFang SC" panose="020B0400000000000000" pitchFamily="34" charset="-122"/>
                <a:ea typeface="PingFang SC" panose="020B0400000000000000" pitchFamily="34" charset="-122"/>
              </a:rPr>
              <a:t>AI</a:t>
            </a:r>
            <a:r>
              <a:rPr lang="zh-CN" altLang="zh-CN" sz="2800" dirty="0">
                <a:latin typeface="PingFang SC" panose="020B0400000000000000" pitchFamily="34" charset="-122"/>
                <a:ea typeface="PingFang SC" panose="020B0400000000000000" pitchFamily="34" charset="-122"/>
              </a:rPr>
              <a:t>设计使用基于</a:t>
            </a:r>
            <a:r>
              <a:rPr lang="en-US" altLang="zh-CN" sz="2800" dirty="0">
                <a:latin typeface="PingFang SC" panose="020B0400000000000000" pitchFamily="34" charset="-122"/>
                <a:ea typeface="PingFang SC" panose="020B0400000000000000" pitchFamily="34" charset="-122"/>
              </a:rPr>
              <a:t>C++</a:t>
            </a:r>
            <a:r>
              <a:rPr lang="zh-CN" altLang="zh-CN" sz="2800" dirty="0">
                <a:latin typeface="PingFang SC" panose="020B0400000000000000" pitchFamily="34" charset="-122"/>
                <a:ea typeface="PingFang SC" panose="020B0400000000000000" pitchFamily="34" charset="-122"/>
              </a:rPr>
              <a:t>语言的自行设计的客户端框架同服务端</a:t>
            </a:r>
            <a:r>
              <a:rPr lang="en-US" altLang="zh-CN" sz="2800" dirty="0">
                <a:latin typeface="PingFang SC" panose="020B0400000000000000" pitchFamily="34" charset="-122"/>
                <a:ea typeface="PingFang SC" panose="020B0400000000000000" pitchFamily="34" charset="-122"/>
              </a:rPr>
              <a:t>WebSocket</a:t>
            </a:r>
            <a:r>
              <a:rPr lang="zh-CN" altLang="zh-CN" sz="2800" dirty="0">
                <a:latin typeface="PingFang SC" panose="020B0400000000000000" pitchFamily="34" charset="-122"/>
                <a:ea typeface="PingFang SC" panose="020B0400000000000000" pitchFamily="34" charset="-122"/>
              </a:rPr>
              <a:t>进行交互，策略使用</a:t>
            </a:r>
            <a:r>
              <a:rPr lang="en-US" altLang="zh-CN" sz="2800" dirty="0">
                <a:latin typeface="PingFang SC" panose="020B0400000000000000" pitchFamily="34" charset="-122"/>
                <a:ea typeface="PingFang SC" panose="020B0400000000000000" pitchFamily="34" charset="-122"/>
              </a:rPr>
              <a:t>python</a:t>
            </a:r>
            <a:r>
              <a:rPr lang="zh-CN" altLang="zh-CN" sz="2800" dirty="0">
                <a:latin typeface="PingFang SC" panose="020B0400000000000000" pitchFamily="34" charset="-122"/>
                <a:ea typeface="PingFang SC" panose="020B0400000000000000" pitchFamily="34" charset="-122"/>
              </a:rPr>
              <a:t>语言的</a:t>
            </a:r>
            <a:r>
              <a:rPr lang="en-US" altLang="zh-CN" sz="2800" dirty="0" err="1">
                <a:latin typeface="PingFang SC" panose="020B0400000000000000" pitchFamily="34" charset="-122"/>
                <a:ea typeface="PingFang SC" panose="020B0400000000000000" pitchFamily="34" charset="-122"/>
              </a:rPr>
              <a:t>tensorflow</a:t>
            </a:r>
            <a:r>
              <a:rPr lang="zh-CN" altLang="zh-CN" sz="2800" dirty="0">
                <a:latin typeface="PingFang SC" panose="020B0400000000000000" pitchFamily="34" charset="-122"/>
                <a:ea typeface="PingFang SC" panose="020B0400000000000000" pitchFamily="34" charset="-122"/>
              </a:rPr>
              <a:t>和</a:t>
            </a:r>
            <a:r>
              <a:rPr lang="en-US" altLang="zh-CN" sz="2800" dirty="0" err="1">
                <a:latin typeface="PingFang SC" panose="020B0400000000000000" pitchFamily="34" charset="-122"/>
                <a:ea typeface="PingFang SC" panose="020B0400000000000000" pitchFamily="34" charset="-122"/>
              </a:rPr>
              <a:t>keras</a:t>
            </a:r>
            <a:r>
              <a:rPr lang="zh-CN" altLang="zh-CN" sz="2800" dirty="0">
                <a:latin typeface="PingFang SC" panose="020B0400000000000000" pitchFamily="34" charset="-122"/>
                <a:ea typeface="PingFang SC" panose="020B0400000000000000" pitchFamily="34" charset="-122"/>
              </a:rPr>
              <a:t>库设计的模型训练，经过一段时间的监督式学习最后完全设计作为预定义</a:t>
            </a:r>
            <a:r>
              <a:rPr lang="en-US" altLang="zh-CN" sz="2800" dirty="0">
                <a:latin typeface="PingFang SC" panose="020B0400000000000000" pitchFamily="34" charset="-122"/>
                <a:ea typeface="PingFang SC" panose="020B0400000000000000" pitchFamily="34" charset="-122"/>
              </a:rPr>
              <a:t>AI</a:t>
            </a:r>
            <a:r>
              <a:rPr lang="zh-CN" altLang="zh-CN" sz="2800" dirty="0">
                <a:latin typeface="PingFang SC" panose="020B0400000000000000" pitchFamily="34" charset="-122"/>
                <a:ea typeface="PingFang SC" panose="020B0400000000000000" pitchFamily="34" charset="-122"/>
              </a:rPr>
              <a:t>策略。</a:t>
            </a:r>
            <a:endParaRPr kumimoji="1" lang="zh-CN" altLang="en-US" sz="2800" dirty="0">
              <a:latin typeface="PingFang SC" panose="020B0400000000000000" pitchFamily="34" charset="-122"/>
              <a:ea typeface="PingFang SC" panose="020B0400000000000000"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zh-CN" dirty="0">
                <a:latin typeface="Hiragino Sans GB W3" panose="020B0300000000000000" pitchFamily="34" charset="-128"/>
                <a:ea typeface="Hiragino Sans GB W3" panose="020B0300000000000000" pitchFamily="34" charset="-128"/>
              </a:rPr>
              <a:t>开发工具与技术</a:t>
            </a:r>
            <a:endParaRPr kumimoji="1" lang="zh-CN" altLang="en-US" dirty="0"/>
          </a:p>
        </p:txBody>
      </p:sp>
      <p:sp>
        <p:nvSpPr>
          <p:cNvPr id="3" name="内容占位符 2"/>
          <p:cNvSpPr>
            <a:spLocks noGrp="1"/>
          </p:cNvSpPr>
          <p:nvPr>
            <p:ph idx="1"/>
          </p:nvPr>
        </p:nvSpPr>
        <p:spPr/>
        <p:txBody>
          <a:bodyPr/>
          <a:lstStyle/>
          <a:p>
            <a:r>
              <a:rPr kumimoji="1" lang="zh-CN" altLang="en-US" b="1" dirty="0">
                <a:latin typeface="PingFang SC" panose="020B0400000000000000" pitchFamily="34" charset="-122"/>
                <a:ea typeface="PingFang SC" panose="020B0400000000000000" pitchFamily="34" charset="-122"/>
              </a:rPr>
              <a:t>深度强化学习模型</a:t>
            </a:r>
            <a:endParaRPr kumimoji="1" lang="en-US" altLang="zh-CN" b="1" dirty="0">
              <a:latin typeface="PingFang SC" panose="020B0400000000000000" pitchFamily="34" charset="-122"/>
              <a:ea typeface="PingFang SC" panose="020B0400000000000000" pitchFamily="34" charset="-122"/>
            </a:endParaRPr>
          </a:p>
          <a:p>
            <a:r>
              <a:rPr lang="zh-CN" altLang="en-US" dirty="0"/>
              <a:t>深度强化学习将深度学习的感知能力和强化学习的决策能力相结合，可以直接根据输入的图像进行控制，是一种更接近人类思维方式的人工智能方法。</a:t>
            </a:r>
            <a:endParaRPr lang="en-US" altLang="zh-CN" dirty="0"/>
          </a:p>
          <a:p>
            <a:r>
              <a:rPr lang="zh-CN" altLang="en-US" dirty="0"/>
              <a:t>深度学习具有较强的感知能力，但是缺乏一定的决策能力；而强化学习具有决策能力，对感知问题束手无策。因此，将两者结合起来，优势互补，为复杂系统的感知决策问题提供了解决思路。</a:t>
            </a:r>
            <a:endParaRPr kumimoji="1" lang="zh-CN" altLang="en-US" dirty="0">
              <a:latin typeface="PingFang SC" panose="020B0400000000000000" pitchFamily="34" charset="-122"/>
              <a:ea typeface="PingFang SC" panose="020B0400000000000000"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zh-CN" dirty="0">
                <a:latin typeface="Hiragino Sans GB W3" panose="020B0300000000000000" pitchFamily="34" charset="-128"/>
                <a:ea typeface="Hiragino Sans GB W3" panose="020B0300000000000000" pitchFamily="34" charset="-128"/>
              </a:rPr>
              <a:t>开发工具与技术</a:t>
            </a:r>
            <a:endParaRPr kumimoji="1" lang="zh-CN" altLang="en-US" dirty="0"/>
          </a:p>
        </p:txBody>
      </p:sp>
      <p:sp>
        <p:nvSpPr>
          <p:cNvPr id="3" name="内容占位符 2"/>
          <p:cNvSpPr>
            <a:spLocks noGrp="1"/>
          </p:cNvSpPr>
          <p:nvPr>
            <p:ph idx="1"/>
          </p:nvPr>
        </p:nvSpPr>
        <p:spPr>
          <a:xfrm>
            <a:off x="1124779" y="2583436"/>
            <a:ext cx="9942442" cy="3565572"/>
          </a:xfrm>
        </p:spPr>
        <p:txBody>
          <a:bodyPr>
            <a:normAutofit fontScale="85000" lnSpcReduction="20000"/>
          </a:bodyPr>
          <a:lstStyle/>
          <a:p>
            <a:r>
              <a:rPr lang="en-GB" altLang="zh-CN" sz="2600" b="1" dirty="0">
                <a:latin typeface="PingFang SC" panose="020B0400000000000000" pitchFamily="34" charset="-122"/>
                <a:ea typeface="PingFang SC" panose="020B0400000000000000" pitchFamily="34" charset="-122"/>
              </a:rPr>
              <a:t>DQN</a:t>
            </a:r>
            <a:r>
              <a:rPr lang="zh-CN" altLang="en-US" sz="2600" b="1" dirty="0">
                <a:latin typeface="PingFang SC" panose="020B0400000000000000" pitchFamily="34" charset="-122"/>
                <a:ea typeface="PingFang SC" panose="020B0400000000000000" pitchFamily="34" charset="-122"/>
              </a:rPr>
              <a:t>算法</a:t>
            </a:r>
            <a:endParaRPr lang="en-US" altLang="zh-CN" sz="2600" b="1" dirty="0">
              <a:latin typeface="PingFang SC" panose="020B0400000000000000" pitchFamily="34" charset="-122"/>
              <a:ea typeface="PingFang SC" panose="020B0400000000000000" pitchFamily="34" charset="-122"/>
            </a:endParaRPr>
          </a:p>
          <a:p>
            <a:r>
              <a:rPr lang="en-US" altLang="zh-CN" sz="2600" dirty="0">
                <a:latin typeface="PingFang SC" panose="020B0400000000000000" pitchFamily="34" charset="-122"/>
                <a:ea typeface="PingFang SC" panose="020B0400000000000000" pitchFamily="34" charset="-122"/>
              </a:rPr>
              <a:t>DQN</a:t>
            </a:r>
            <a:r>
              <a:rPr lang="zh-CN" altLang="en-US" sz="2600" dirty="0">
                <a:latin typeface="PingFang SC" panose="020B0400000000000000" pitchFamily="34" charset="-122"/>
                <a:ea typeface="PingFang SC" panose="020B0400000000000000" pitchFamily="34" charset="-122"/>
              </a:rPr>
              <a:t>算法融合了神经网络和</a:t>
            </a:r>
            <a:r>
              <a:rPr lang="en-GB" altLang="zh-CN" sz="2600" dirty="0">
                <a:latin typeface="PingFang SC" panose="020B0400000000000000" pitchFamily="34" charset="-122"/>
                <a:ea typeface="PingFang SC" panose="020B0400000000000000" pitchFamily="34" charset="-122"/>
              </a:rPr>
              <a:t>Q learning</a:t>
            </a:r>
            <a:r>
              <a:rPr lang="zh-CN" altLang="en-US" sz="2600" dirty="0">
                <a:latin typeface="PingFang SC" panose="020B0400000000000000" pitchFamily="34" charset="-122"/>
                <a:ea typeface="PingFang SC" panose="020B0400000000000000" pitchFamily="34" charset="-122"/>
              </a:rPr>
              <a:t>的方法， 名字叫做 </a:t>
            </a:r>
            <a:r>
              <a:rPr lang="en-GB" altLang="zh-CN" sz="2600" dirty="0">
                <a:latin typeface="PingFang SC" panose="020B0400000000000000" pitchFamily="34" charset="-122"/>
                <a:ea typeface="PingFang SC" panose="020B0400000000000000" pitchFamily="34" charset="-122"/>
              </a:rPr>
              <a:t>Deep Q Network</a:t>
            </a:r>
            <a:r>
              <a:rPr lang="zh-CN" altLang="en-GB" sz="2600" dirty="0">
                <a:latin typeface="PingFang SC" panose="020B0400000000000000" pitchFamily="34" charset="-122"/>
                <a:ea typeface="PingFang SC" panose="020B0400000000000000" pitchFamily="34" charset="-122"/>
              </a:rPr>
              <a:t>。</a:t>
            </a:r>
          </a:p>
          <a:p>
            <a:r>
              <a:rPr lang="en-GB" altLang="zh-CN" sz="2600" dirty="0">
                <a:latin typeface="PingFang SC" panose="020B0400000000000000" pitchFamily="34" charset="-122"/>
                <a:ea typeface="PingFang SC" panose="020B0400000000000000" pitchFamily="34" charset="-122"/>
              </a:rPr>
              <a:t>DQN </a:t>
            </a:r>
            <a:r>
              <a:rPr lang="zh-CN" altLang="en-US" sz="2600" dirty="0">
                <a:latin typeface="PingFang SC" panose="020B0400000000000000" pitchFamily="34" charset="-122"/>
                <a:ea typeface="PingFang SC" panose="020B0400000000000000" pitchFamily="34" charset="-122"/>
              </a:rPr>
              <a:t>有一个记忆库用于学习之前的经历，</a:t>
            </a:r>
            <a:r>
              <a:rPr lang="en-GB" altLang="zh-CN" sz="2600" dirty="0">
                <a:latin typeface="PingFang SC" panose="020B0400000000000000" pitchFamily="34" charset="-122"/>
                <a:ea typeface="PingFang SC" panose="020B0400000000000000" pitchFamily="34" charset="-122"/>
              </a:rPr>
              <a:t>Q learning</a:t>
            </a:r>
            <a:r>
              <a:rPr lang="zh-CN" altLang="en-US" sz="2600" dirty="0">
                <a:latin typeface="PingFang SC" panose="020B0400000000000000" pitchFamily="34" charset="-122"/>
                <a:ea typeface="PingFang SC" panose="020B0400000000000000" pitchFamily="34" charset="-122"/>
              </a:rPr>
              <a:t>是一种</a:t>
            </a:r>
            <a:r>
              <a:rPr lang="en-GB" altLang="zh-CN" sz="2600" dirty="0">
                <a:latin typeface="PingFang SC" panose="020B0400000000000000" pitchFamily="34" charset="-122"/>
                <a:ea typeface="PingFang SC" panose="020B0400000000000000" pitchFamily="34" charset="-122"/>
              </a:rPr>
              <a:t>off-policy</a:t>
            </a:r>
            <a:r>
              <a:rPr lang="zh-CN" altLang="en-US" sz="2600" dirty="0">
                <a:latin typeface="PingFang SC" panose="020B0400000000000000" pitchFamily="34" charset="-122"/>
                <a:ea typeface="PingFang SC" panose="020B0400000000000000" pitchFamily="34" charset="-122"/>
              </a:rPr>
              <a:t>离线学习法，它能学习当前经历着的，也能学习过去经历过的，甚至是学习别人的经历。所以每次 </a:t>
            </a:r>
            <a:r>
              <a:rPr lang="en-GB" altLang="zh-CN" sz="2600" dirty="0">
                <a:latin typeface="PingFang SC" panose="020B0400000000000000" pitchFamily="34" charset="-122"/>
                <a:ea typeface="PingFang SC" panose="020B0400000000000000" pitchFamily="34" charset="-122"/>
              </a:rPr>
              <a:t>DQN </a:t>
            </a:r>
            <a:r>
              <a:rPr lang="zh-CN" altLang="en-US" sz="2600" dirty="0">
                <a:latin typeface="PingFang SC" panose="020B0400000000000000" pitchFamily="34" charset="-122"/>
                <a:ea typeface="PingFang SC" panose="020B0400000000000000" pitchFamily="34" charset="-122"/>
              </a:rPr>
              <a:t>更新的时候，我们都可以随机抽取一些之前的经历进行学习。随机抽取这种做法打乱了经历之间的相关性，也使得神经网络更新更有效率。</a:t>
            </a:r>
            <a:r>
              <a:rPr lang="en-GB" altLang="zh-CN" sz="2600" dirty="0">
                <a:latin typeface="PingFang SC" panose="020B0400000000000000" pitchFamily="34" charset="-122"/>
                <a:ea typeface="PingFang SC" panose="020B0400000000000000" pitchFamily="34" charset="-122"/>
              </a:rPr>
              <a:t>Fixed Q-targets </a:t>
            </a:r>
            <a:r>
              <a:rPr lang="zh-CN" altLang="en-US" sz="2600" dirty="0">
                <a:latin typeface="PingFang SC" panose="020B0400000000000000" pitchFamily="34" charset="-122"/>
                <a:ea typeface="PingFang SC" panose="020B0400000000000000" pitchFamily="34" charset="-122"/>
              </a:rPr>
              <a:t>也是一种打乱相关性的机理，如果使用 </a:t>
            </a:r>
            <a:r>
              <a:rPr lang="en-GB" altLang="zh-CN" sz="2600" dirty="0">
                <a:latin typeface="PingFang SC" panose="020B0400000000000000" pitchFamily="34" charset="-122"/>
                <a:ea typeface="PingFang SC" panose="020B0400000000000000" pitchFamily="34" charset="-122"/>
              </a:rPr>
              <a:t>fixed Q-targets</a:t>
            </a:r>
            <a:r>
              <a:rPr lang="zh-CN" altLang="en-GB" sz="2600" dirty="0">
                <a:latin typeface="PingFang SC" panose="020B0400000000000000" pitchFamily="34" charset="-122"/>
                <a:ea typeface="PingFang SC" panose="020B0400000000000000" pitchFamily="34" charset="-122"/>
              </a:rPr>
              <a:t>，</a:t>
            </a:r>
            <a:r>
              <a:rPr lang="zh-CN" altLang="en-US" sz="2600" dirty="0">
                <a:latin typeface="PingFang SC" panose="020B0400000000000000" pitchFamily="34" charset="-122"/>
                <a:ea typeface="PingFang SC" panose="020B0400000000000000" pitchFamily="34" charset="-122"/>
              </a:rPr>
              <a:t>我们就会在 </a:t>
            </a:r>
            <a:r>
              <a:rPr lang="en-GB" altLang="zh-CN" sz="2600" dirty="0">
                <a:latin typeface="PingFang SC" panose="020B0400000000000000" pitchFamily="34" charset="-122"/>
                <a:ea typeface="PingFang SC" panose="020B0400000000000000" pitchFamily="34" charset="-122"/>
              </a:rPr>
              <a:t>DQN </a:t>
            </a:r>
            <a:r>
              <a:rPr lang="zh-CN" altLang="en-US" sz="2600" dirty="0">
                <a:latin typeface="PingFang SC" panose="020B0400000000000000" pitchFamily="34" charset="-122"/>
                <a:ea typeface="PingFang SC" panose="020B0400000000000000" pitchFamily="34" charset="-122"/>
              </a:rPr>
              <a:t>中使用到两个结构相同但参数不同的神经网络， 预测 </a:t>
            </a:r>
            <a:r>
              <a:rPr lang="en-GB" altLang="zh-CN" sz="2600" dirty="0">
                <a:latin typeface="PingFang SC" panose="020B0400000000000000" pitchFamily="34" charset="-122"/>
                <a:ea typeface="PingFang SC" panose="020B0400000000000000" pitchFamily="34" charset="-122"/>
              </a:rPr>
              <a:t>Q </a:t>
            </a:r>
            <a:r>
              <a:rPr lang="zh-CN" altLang="en-US" sz="2600" dirty="0">
                <a:latin typeface="PingFang SC" panose="020B0400000000000000" pitchFamily="34" charset="-122"/>
                <a:ea typeface="PingFang SC" panose="020B0400000000000000" pitchFamily="34" charset="-122"/>
              </a:rPr>
              <a:t>估计 的神经网络具备最新的参数，而预测 </a:t>
            </a:r>
            <a:r>
              <a:rPr lang="en-GB" altLang="zh-CN" sz="2600" dirty="0">
                <a:latin typeface="PingFang SC" panose="020B0400000000000000" pitchFamily="34" charset="-122"/>
                <a:ea typeface="PingFang SC" panose="020B0400000000000000" pitchFamily="34" charset="-122"/>
              </a:rPr>
              <a:t>Q </a:t>
            </a:r>
            <a:r>
              <a:rPr lang="zh-CN" altLang="en-US" sz="2600" dirty="0">
                <a:latin typeface="PingFang SC" panose="020B0400000000000000" pitchFamily="34" charset="-122"/>
                <a:ea typeface="PingFang SC" panose="020B0400000000000000" pitchFamily="34" charset="-122"/>
              </a:rPr>
              <a:t>现实的神经网络使用的参数则是很久以前的。有了这两种提升手段，</a:t>
            </a:r>
            <a:r>
              <a:rPr lang="en-GB" altLang="zh-CN" sz="2600" dirty="0">
                <a:latin typeface="PingFang SC" panose="020B0400000000000000" pitchFamily="34" charset="-122"/>
                <a:ea typeface="PingFang SC" panose="020B0400000000000000" pitchFamily="34" charset="-122"/>
              </a:rPr>
              <a:t>DQN </a:t>
            </a:r>
            <a:r>
              <a:rPr lang="zh-CN" altLang="en-US" sz="2600" dirty="0">
                <a:latin typeface="PingFang SC" panose="020B0400000000000000" pitchFamily="34" charset="-122"/>
                <a:ea typeface="PingFang SC" panose="020B0400000000000000" pitchFamily="34" charset="-122"/>
              </a:rPr>
              <a:t>才能在一些游戏中超越人类。</a:t>
            </a:r>
          </a:p>
          <a:p>
            <a:endParaRPr kumimoji="1"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a:bodyPr>
          <a:lstStyle/>
          <a:p>
            <a:pPr marL="0" indent="0" algn="ctr">
              <a:buNone/>
            </a:pPr>
            <a:r>
              <a:rPr kumimoji="1" lang="zh-CN" altLang="en-US" sz="11500" dirty="0">
                <a:latin typeface="Xingkai SC Light" panose="02010600040101010101" pitchFamily="2" charset="-122"/>
                <a:ea typeface="Xingkai SC Light" panose="02010600040101010101" pitchFamily="2" charset="-122"/>
              </a:rPr>
              <a:t>谢谢大家</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2" y="1306223"/>
            <a:ext cx="9601196" cy="1303867"/>
          </a:xfrm>
        </p:spPr>
        <p:txBody>
          <a:bodyPr>
            <a:normAutofit/>
          </a:bodyPr>
          <a:lstStyle/>
          <a:p>
            <a:r>
              <a:rPr kumimoji="1" lang="zh-CN" altLang="en-US" sz="6000" dirty="0">
                <a:latin typeface="Hiragino Sans GB W3" panose="020B0300000000000000" pitchFamily="34" charset="-128"/>
                <a:ea typeface="Hiragino Sans GB W3" panose="020B0300000000000000" pitchFamily="34" charset="-128"/>
              </a:rPr>
              <a:t>项目设计方案</a:t>
            </a:r>
          </a:p>
        </p:txBody>
      </p:sp>
      <p:sp>
        <p:nvSpPr>
          <p:cNvPr id="3" name="内容占位符 2"/>
          <p:cNvSpPr>
            <a:spLocks noGrp="1"/>
          </p:cNvSpPr>
          <p:nvPr>
            <p:ph idx="1"/>
          </p:nvPr>
        </p:nvSpPr>
        <p:spPr>
          <a:xfrm>
            <a:off x="1295402" y="3077793"/>
            <a:ext cx="9601196" cy="3318936"/>
          </a:xfrm>
        </p:spPr>
        <p:txBody>
          <a:bodyPr/>
          <a:lstStyle/>
          <a:p>
            <a:pPr algn="ctr"/>
            <a:r>
              <a:rPr kumimoji="1" lang="zh-CN" altLang="en-US" sz="3200" dirty="0">
                <a:latin typeface="Heiti SC Medium" pitchFamily="2" charset="-128"/>
                <a:ea typeface="Heiti SC Medium" pitchFamily="2" charset="-128"/>
              </a:rPr>
              <a:t>项目概要设计</a:t>
            </a:r>
            <a:endParaRPr kumimoji="1" lang="en-US" altLang="zh-CN" sz="3200" dirty="0">
              <a:latin typeface="Heiti SC Medium" pitchFamily="2" charset="-128"/>
              <a:ea typeface="Heiti SC Medium" pitchFamily="2" charset="-128"/>
            </a:endParaRPr>
          </a:p>
          <a:p>
            <a:pPr algn="ctr"/>
            <a:r>
              <a:rPr kumimoji="1" lang="zh-CN" altLang="en-US" sz="3200" dirty="0">
                <a:latin typeface="Heiti SC Medium" pitchFamily="2" charset="-128"/>
                <a:ea typeface="Heiti SC Medium" pitchFamily="2" charset="-128"/>
              </a:rPr>
              <a:t>项目详细设计（可略过）</a:t>
            </a:r>
            <a:endParaRPr kumimoji="1" lang="en-US" altLang="zh-CN" sz="3200" dirty="0">
              <a:latin typeface="Heiti SC Medium" pitchFamily="2" charset="-128"/>
              <a:ea typeface="Heiti SC Medium" pitchFamily="2" charset="-128"/>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kumimoji="1" lang="zh-CN" altLang="en-US" dirty="0">
                <a:latin typeface="Hiragino Sans GB W3" panose="020B0300000000000000" pitchFamily="34" charset="-128"/>
                <a:ea typeface="Hiragino Sans GB W3" panose="020B0300000000000000" pitchFamily="34" charset="-128"/>
              </a:rPr>
              <a:t>项目概要设计</a:t>
            </a:r>
          </a:p>
        </p:txBody>
      </p:sp>
      <p:sp>
        <p:nvSpPr>
          <p:cNvPr id="3" name="内容占位符 2"/>
          <p:cNvSpPr>
            <a:spLocks noGrp="1"/>
          </p:cNvSpPr>
          <p:nvPr>
            <p:ph idx="1"/>
          </p:nvPr>
        </p:nvSpPr>
        <p:spPr/>
        <p:txBody>
          <a:bodyPr>
            <a:normAutofit/>
          </a:bodyPr>
          <a:lstStyle/>
          <a:p>
            <a:r>
              <a:rPr kumimoji="1" lang="zh-CN" altLang="en-US" sz="3200" dirty="0">
                <a:latin typeface="PingFang SC" panose="020B0400000000000000" pitchFamily="34" charset="-122"/>
                <a:ea typeface="PingFang SC" panose="020B0400000000000000" pitchFamily="34" charset="-122"/>
              </a:rPr>
              <a:t>项目概要设计主要包括以下三部分：</a:t>
            </a:r>
            <a:endParaRPr kumimoji="1" lang="en-US" altLang="zh-CN" sz="3200" dirty="0">
              <a:latin typeface="PingFang SC" panose="020B0400000000000000" pitchFamily="34" charset="-122"/>
              <a:ea typeface="PingFang SC" panose="020B0400000000000000" pitchFamily="34" charset="-122"/>
            </a:endParaRPr>
          </a:p>
          <a:p>
            <a:pPr lvl="1"/>
            <a:r>
              <a:rPr kumimoji="1" lang="zh-CN" altLang="en-US" sz="2800" dirty="0">
                <a:latin typeface="PingFang SC" panose="020B0400000000000000" pitchFamily="34" charset="-122"/>
                <a:ea typeface="PingFang SC" panose="020B0400000000000000" pitchFamily="34" charset="-122"/>
              </a:rPr>
              <a:t>功能设计</a:t>
            </a:r>
            <a:endParaRPr kumimoji="1" lang="en-US" altLang="zh-CN" sz="2800" dirty="0">
              <a:latin typeface="PingFang SC" panose="020B0400000000000000" pitchFamily="34" charset="-122"/>
              <a:ea typeface="PingFang SC" panose="020B0400000000000000" pitchFamily="34" charset="-122"/>
            </a:endParaRPr>
          </a:p>
          <a:p>
            <a:pPr lvl="1"/>
            <a:r>
              <a:rPr kumimoji="1" lang="zh-CN" altLang="en-US" sz="2800" dirty="0">
                <a:latin typeface="PingFang SC" panose="020B0400000000000000" pitchFamily="34" charset="-122"/>
                <a:ea typeface="PingFang SC" panose="020B0400000000000000" pitchFamily="34" charset="-122"/>
              </a:rPr>
              <a:t>核心模块功能描述</a:t>
            </a:r>
            <a:endParaRPr kumimoji="1" lang="en-US" altLang="zh-CN" sz="2800" dirty="0">
              <a:latin typeface="PingFang SC" panose="020B0400000000000000" pitchFamily="34" charset="-122"/>
              <a:ea typeface="PingFang SC" panose="020B0400000000000000" pitchFamily="34" charset="-122"/>
            </a:endParaRPr>
          </a:p>
          <a:p>
            <a:pPr lvl="1"/>
            <a:r>
              <a:rPr kumimoji="1" lang="zh-CN" altLang="en-US" sz="2800" dirty="0">
                <a:latin typeface="PingFang SC" panose="020B0400000000000000" pitchFamily="34" charset="-122"/>
                <a:ea typeface="PingFang SC" panose="020B0400000000000000" pitchFamily="34" charset="-122"/>
              </a:rPr>
              <a:t>开发工具与技术</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image" Target="../media/image1.jpeg"/></Relationships>
</file>

<file path=ppt/theme/theme1.xml><?xml version="1.0" encoding="utf-8"?>
<a:theme xmlns:a="http://schemas.openxmlformats.org/drawingml/2006/main" name="环保">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环保">
  <a:themeElements>
    <a:clrScheme name="环保">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环保">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环保">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环保">
  <a:themeElements>
    <a:clrScheme name="环保">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环保">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环保">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环保">
  <a:themeElements>
    <a:clrScheme name="环保">
      <a:dk1>
        <a:sysClr val="windowText" lastClr="000000"/>
      </a:dk1>
      <a:lt1>
        <a:sysClr val="window" lastClr="FFFFFF"/>
      </a:lt1>
      <a:dk2>
        <a:srgbClr val="212121"/>
      </a:dk2>
      <a:lt2>
        <a:srgbClr val="DADADA"/>
      </a:lt2>
      <a:accent1>
        <a:srgbClr val="D9B247"/>
      </a:accent1>
      <a:accent2>
        <a:srgbClr val="CC702D"/>
      </a:accent2>
      <a:accent3>
        <a:srgbClr val="B53A31"/>
      </a:accent3>
      <a:accent4>
        <a:srgbClr val="815F56"/>
      </a:accent4>
      <a:accent5>
        <a:srgbClr val="AE9E7C"/>
      </a:accent5>
      <a:accent6>
        <a:srgbClr val="7B8865"/>
      </a:accent6>
      <a:hlink>
        <a:srgbClr val="BB7826"/>
      </a:hlink>
      <a:folHlink>
        <a:srgbClr val="CF9C5F"/>
      </a:folHlink>
    </a:clrScheme>
    <a:fontScheme name="环保">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环保">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环保">
  <a:themeElements>
    <a:clrScheme name="环保">
      <a:dk1>
        <a:sysClr val="windowText" lastClr="000000"/>
      </a:dk1>
      <a:lt1>
        <a:sysClr val="window" lastClr="FFFFFF"/>
      </a:lt1>
      <a:dk2>
        <a:srgbClr val="212121"/>
      </a:dk2>
      <a:lt2>
        <a:srgbClr val="DADADA"/>
      </a:lt2>
      <a:accent1>
        <a:srgbClr val="AB946B"/>
      </a:accent1>
      <a:accent2>
        <a:srgbClr val="C04F32"/>
      </a:accent2>
      <a:accent3>
        <a:srgbClr val="DD8C3C"/>
      </a:accent3>
      <a:accent4>
        <a:srgbClr val="8E684C"/>
      </a:accent4>
      <a:accent5>
        <a:srgbClr val="CBAF62"/>
      </a:accent5>
      <a:accent6>
        <a:srgbClr val="803348"/>
      </a:accent6>
      <a:hlink>
        <a:srgbClr val="86724D"/>
      </a:hlink>
      <a:folHlink>
        <a:srgbClr val="B99E84"/>
      </a:folHlink>
    </a:clrScheme>
    <a:fontScheme name="环保">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环保">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环保</Template>
  <TotalTime>4</TotalTime>
  <Words>3889</Words>
  <Application>Microsoft Macintosh PowerPoint</Application>
  <PresentationFormat>宽屏</PresentationFormat>
  <Paragraphs>206</Paragraphs>
  <Slides>74</Slides>
  <Notes>0</Notes>
  <HiddenSlides>0</HiddenSlides>
  <MMClips>0</MMClips>
  <ScaleCrop>false</ScaleCrop>
  <HeadingPairs>
    <vt:vector size="6" baseType="variant">
      <vt:variant>
        <vt:lpstr>已用的字体</vt:lpstr>
      </vt:variant>
      <vt:variant>
        <vt:i4>10</vt:i4>
      </vt:variant>
      <vt:variant>
        <vt:lpstr>主题</vt:lpstr>
      </vt:variant>
      <vt:variant>
        <vt:i4>5</vt:i4>
      </vt:variant>
      <vt:variant>
        <vt:lpstr>幻灯片标题</vt:lpstr>
      </vt:variant>
      <vt:variant>
        <vt:i4>74</vt:i4>
      </vt:variant>
    </vt:vector>
  </HeadingPairs>
  <TitlesOfParts>
    <vt:vector size="89" baseType="lpstr">
      <vt:lpstr>方正舒体</vt:lpstr>
      <vt:lpstr>Heiti SC Medium</vt:lpstr>
      <vt:lpstr>Hiragino Sans GB W3</vt:lpstr>
      <vt:lpstr>PingFang SC</vt:lpstr>
      <vt:lpstr>Weibei SC</vt:lpstr>
      <vt:lpstr>Xingkai SC Light</vt:lpstr>
      <vt:lpstr>Arial</vt:lpstr>
      <vt:lpstr>Consolas</vt:lpstr>
      <vt:lpstr>Garamond</vt:lpstr>
      <vt:lpstr>Times New Roman</vt:lpstr>
      <vt:lpstr>环保</vt:lpstr>
      <vt:lpstr>1_环保</vt:lpstr>
      <vt:lpstr>2_环保</vt:lpstr>
      <vt:lpstr>3_环保</vt:lpstr>
      <vt:lpstr>4_环保</vt:lpstr>
      <vt:lpstr>Flyhigher</vt:lpstr>
      <vt:lpstr>项目概要介绍</vt:lpstr>
      <vt:lpstr>项目简介</vt:lpstr>
      <vt:lpstr>开发团队简介</vt:lpstr>
      <vt:lpstr>郭江龙</vt:lpstr>
      <vt:lpstr>张赓鑫</vt:lpstr>
      <vt:lpstr>成员分工</vt:lpstr>
      <vt:lpstr>项目设计方案</vt:lpstr>
      <vt:lpstr>项目概要设计</vt:lpstr>
      <vt:lpstr>功能设计</vt:lpstr>
      <vt:lpstr>PowerPoint 演示文稿</vt:lpstr>
      <vt:lpstr>功能设计</vt:lpstr>
      <vt:lpstr>主逻辑框架</vt:lpstr>
      <vt:lpstr>主逻辑框架</vt:lpstr>
      <vt:lpstr>主逻辑框架</vt:lpstr>
      <vt:lpstr>主逻辑框架</vt:lpstr>
      <vt:lpstr>主逻辑框架</vt:lpstr>
      <vt:lpstr>主逻辑框架</vt:lpstr>
      <vt:lpstr>主逻辑框架</vt:lpstr>
      <vt:lpstr>功能设计</vt:lpstr>
      <vt:lpstr>网络接口</vt:lpstr>
      <vt:lpstr>网络接口</vt:lpstr>
      <vt:lpstr>核心模块功能描述</vt:lpstr>
      <vt:lpstr>UI界面模块</vt:lpstr>
      <vt:lpstr>UI界面模块</vt:lpstr>
      <vt:lpstr>程序主逻辑模块</vt:lpstr>
      <vt:lpstr>程序主逻辑模块</vt:lpstr>
      <vt:lpstr>Console界面模块</vt:lpstr>
      <vt:lpstr>网络服务层模块</vt:lpstr>
      <vt:lpstr>玩家层模块</vt:lpstr>
      <vt:lpstr>玩家客户端层模块</vt:lpstr>
      <vt:lpstr>AI客户端层模块</vt:lpstr>
      <vt:lpstr>项目详细设计</vt:lpstr>
      <vt:lpstr>策略层设计</vt:lpstr>
      <vt:lpstr>策略层设计</vt:lpstr>
      <vt:lpstr>策略层设计</vt:lpstr>
      <vt:lpstr>PowerPoint 演示文稿</vt:lpstr>
      <vt:lpstr>PowerPoint 演示文稿</vt:lpstr>
      <vt:lpstr>PowerPoint 演示文稿</vt:lpstr>
      <vt:lpstr>PowerPoint 演示文稿</vt:lpstr>
      <vt:lpstr>PowerPoint 演示文稿</vt:lpstr>
      <vt:lpstr>策略层设计</vt:lpstr>
      <vt:lpstr>PowerPoint 演示文稿</vt:lpstr>
      <vt:lpstr>PowerPoint 演示文稿</vt:lpstr>
      <vt:lpstr>策略层设计</vt:lpstr>
      <vt:lpstr>PowerPoint 演示文稿</vt:lpstr>
      <vt:lpstr>PowerPoint 演示文稿</vt:lpstr>
      <vt:lpstr>策略层设计</vt:lpstr>
      <vt:lpstr>策略层设计</vt:lpstr>
      <vt:lpstr>策略层设计</vt:lpstr>
      <vt:lpstr>PowerPoint 演示文稿</vt:lpstr>
      <vt:lpstr>PowerPoint 演示文稿</vt:lpstr>
      <vt:lpstr>PowerPoint 演示文稿</vt:lpstr>
      <vt:lpstr>网络层设计</vt:lpstr>
      <vt:lpstr>PowerPoint 演示文稿</vt:lpstr>
      <vt:lpstr>Websocketpp</vt:lpstr>
      <vt:lpstr>UI设计</vt:lpstr>
      <vt:lpstr>调试分析过程</vt:lpstr>
      <vt:lpstr>调试分析过程</vt:lpstr>
      <vt:lpstr>调试分析过程</vt:lpstr>
      <vt:lpstr>调试分析过程</vt:lpstr>
      <vt:lpstr>开发工具与技术</vt:lpstr>
      <vt:lpstr>开发工具与技术</vt:lpstr>
      <vt:lpstr>开发工具与技术</vt:lpstr>
      <vt:lpstr>开发工具与技术</vt:lpstr>
      <vt:lpstr>开发工具与技术</vt:lpstr>
      <vt:lpstr>开发工具与技术</vt:lpstr>
      <vt:lpstr>开发工具与技术</vt:lpstr>
      <vt:lpstr>开发工具与技术</vt:lpstr>
      <vt:lpstr>开发工具与技术</vt:lpstr>
      <vt:lpstr>开发工具与技术</vt:lpstr>
      <vt:lpstr>开发工具与技术</vt:lpstr>
      <vt:lpstr>开发工具与技术</vt:lpstr>
      <vt:lpstr>PowerPoint 演示文稿</vt:lpstr>
    </vt:vector>
  </TitlesOfParts>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Flyhigher</dc:title>
  <dc:creator>郭江龙</dc:creator>
  <cp:lastModifiedBy>郭江龙</cp:lastModifiedBy>
  <cp:revision>50</cp:revision>
  <dcterms:created xsi:type="dcterms:W3CDTF">2019-07-20T02:06:31Z</dcterms:created>
  <dcterms:modified xsi:type="dcterms:W3CDTF">2019-07-20T02:12:28Z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1033-1.3.1.1688</vt:lpwstr>
  </property>
</Properties>
</file>